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70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98" r:id="rId12"/>
    <p:sldId id="299" r:id="rId13"/>
    <p:sldId id="272" r:id="rId14"/>
    <p:sldId id="273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110" autoAdjust="0"/>
  </p:normalViewPr>
  <p:slideViewPr>
    <p:cSldViewPr snapToGrid="0">
      <p:cViewPr varScale="1">
        <p:scale>
          <a:sx n="66" d="100"/>
          <a:sy n="66" d="100"/>
        </p:scale>
        <p:origin x="1144" y="4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rgbClr val="C00000"/>
              </a:solidFill>
            </c:spPr>
            <c:extLst>
              <c:ext xmlns:c16="http://schemas.microsoft.com/office/drawing/2014/chart" uri="{C3380CC4-5D6E-409C-BE32-E72D297353CC}">
                <c16:uniqueId val="{00000000-E2D9-4FAE-AFC8-29349C01AB3D}"/>
              </c:ext>
            </c:extLst>
          </c:dPt>
          <c:dPt>
            <c:idx val="1"/>
            <c:bubble3D val="0"/>
            <c:spPr>
              <a:solidFill>
                <a:srgbClr val="002060"/>
              </a:solidFill>
            </c:spPr>
            <c:extLst>
              <c:ext xmlns:c16="http://schemas.microsoft.com/office/drawing/2014/chart" uri="{C3380CC4-5D6E-409C-BE32-E72D297353CC}">
                <c16:uniqueId val="{00000001-E2D9-4FAE-AFC8-29349C01AB3D}"/>
              </c:ext>
            </c:extLst>
          </c:dPt>
          <c:dPt>
            <c:idx val="2"/>
            <c:bubble3D val="0"/>
            <c:spPr>
              <a:solidFill>
                <a:schemeClr val="accent4">
                  <a:lumMod val="5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2-E2D9-4FAE-AFC8-29349C01AB3D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3-E2D9-4FAE-AFC8-29349C01AB3D}"/>
              </c:ext>
            </c:extLst>
          </c:dPt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4-E2D9-4FAE-AFC8-29349C01AB3D}"/>
              </c:ext>
            </c:extLst>
          </c:dPt>
          <c:cat>
            <c:strRef>
              <c:f>Sheet1!$A$2:$A$6</c:f>
              <c:strCache>
                <c:ptCount val="5"/>
                <c:pt idx="0">
                  <c:v>특급</c:v>
                </c:pt>
                <c:pt idx="1">
                  <c:v>고급</c:v>
                </c:pt>
                <c:pt idx="2">
                  <c:v>중급</c:v>
                </c:pt>
                <c:pt idx="3">
                  <c:v>초급</c:v>
                </c:pt>
                <c:pt idx="4">
                  <c:v>기능사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12</c:v>
                </c:pt>
                <c:pt idx="1">
                  <c:v>32</c:v>
                </c:pt>
                <c:pt idx="2">
                  <c:v>24</c:v>
                </c:pt>
                <c:pt idx="3">
                  <c:v>29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2D9-4FAE-AFC8-29349C01AB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F7AF71-21C4-4E4A-A8A7-7F92565768B3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BA7B39-6D38-42D4-9F37-9F13D7AA4F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099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A7B39-6D38-42D4-9F37-9F13D7AA4F7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867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A7B39-6D38-42D4-9F37-9F13D7AA4F7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373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A7B39-6D38-42D4-9F37-9F13D7AA4F7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30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A7B39-6D38-42D4-9F37-9F13D7AA4F7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470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DE732-1407-4F3A-B707-E861BDD376E9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01B04-6C0D-4B1F-AEC3-EDA9A08915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357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DE732-1407-4F3A-B707-E861BDD376E9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01B04-6C0D-4B1F-AEC3-EDA9A08915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011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DE732-1407-4F3A-B707-E861BDD376E9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01B04-6C0D-4B1F-AEC3-EDA9A08915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471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DE732-1407-4F3A-B707-E861BDD376E9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01B04-6C0D-4B1F-AEC3-EDA9A08915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282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DE732-1407-4F3A-B707-E861BDD376E9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01B04-6C0D-4B1F-AEC3-EDA9A08915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972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DE732-1407-4F3A-B707-E861BDD376E9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01B04-6C0D-4B1F-AEC3-EDA9A08915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473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DE732-1407-4F3A-B707-E861BDD376E9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01B04-6C0D-4B1F-AEC3-EDA9A08915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6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DE732-1407-4F3A-B707-E861BDD376E9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01B04-6C0D-4B1F-AEC3-EDA9A08915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518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DE732-1407-4F3A-B707-E861BDD376E9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01B04-6C0D-4B1F-AEC3-EDA9A08915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826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DE732-1407-4F3A-B707-E861BDD376E9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01B04-6C0D-4B1F-AEC3-EDA9A08915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201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DE732-1407-4F3A-B707-E861BDD376E9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01B04-6C0D-4B1F-AEC3-EDA9A08915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121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EDE732-1407-4F3A-B707-E861BDD376E9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201B04-6C0D-4B1F-AEC3-EDA9A08915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199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2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2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26.png"/><Relationship Id="rId10" Type="http://schemas.openxmlformats.org/officeDocument/2006/relationships/image" Target="../media/image51.jpg"/><Relationship Id="rId4" Type="http://schemas.openxmlformats.org/officeDocument/2006/relationships/image" Target="../media/image46.jpg"/><Relationship Id="rId9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jpeg"/><Relationship Id="rId1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jpeg"/><Relationship Id="rId3" Type="http://schemas.openxmlformats.org/officeDocument/2006/relationships/image" Target="../media/image67.png"/><Relationship Id="rId7" Type="http://schemas.openxmlformats.org/officeDocument/2006/relationships/image" Target="../media/image71.jpe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jpeg"/><Relationship Id="rId5" Type="http://schemas.openxmlformats.org/officeDocument/2006/relationships/image" Target="../media/image69.jpe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g"/><Relationship Id="rId13" Type="http://schemas.openxmlformats.org/officeDocument/2006/relationships/image" Target="../media/image91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image" Target="../media/image80.jpeg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eg"/><Relationship Id="rId11" Type="http://schemas.openxmlformats.org/officeDocument/2006/relationships/image" Target="../media/image89.jpe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4" Type="http://schemas.openxmlformats.org/officeDocument/2006/relationships/image" Target="../media/image82.jpeg"/><Relationship Id="rId9" Type="http://schemas.openxmlformats.org/officeDocument/2006/relationships/image" Target="../media/image87.jpg"/><Relationship Id="rId14" Type="http://schemas.openxmlformats.org/officeDocument/2006/relationships/image" Target="../media/image9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3" Type="http://schemas.openxmlformats.org/officeDocument/2006/relationships/image" Target="../media/image95.jpeg"/><Relationship Id="rId21" Type="http://schemas.openxmlformats.org/officeDocument/2006/relationships/image" Target="../media/image113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" Type="http://schemas.openxmlformats.org/officeDocument/2006/relationships/image" Target="../media/image1.png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5" Type="http://schemas.openxmlformats.org/officeDocument/2006/relationships/image" Target="../media/image107.jpeg"/><Relationship Id="rId10" Type="http://schemas.openxmlformats.org/officeDocument/2006/relationships/image" Target="../media/image102.png"/><Relationship Id="rId19" Type="http://schemas.openxmlformats.org/officeDocument/2006/relationships/image" Target="../media/image111.png"/><Relationship Id="rId4" Type="http://schemas.openxmlformats.org/officeDocument/2006/relationships/image" Target="../media/image96.jpe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Relationship Id="rId22" Type="http://schemas.openxmlformats.org/officeDocument/2006/relationships/image" Target="../media/image11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jpeg"/><Relationship Id="rId18" Type="http://schemas.openxmlformats.org/officeDocument/2006/relationships/image" Target="../media/image130.png"/><Relationship Id="rId3" Type="http://schemas.openxmlformats.org/officeDocument/2006/relationships/image" Target="../media/image115.png"/><Relationship Id="rId21" Type="http://schemas.openxmlformats.org/officeDocument/2006/relationships/image" Target="../media/image133.jpe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image" Target="../media/image1.png"/><Relationship Id="rId16" Type="http://schemas.openxmlformats.org/officeDocument/2006/relationships/image" Target="../media/image128.png"/><Relationship Id="rId20" Type="http://schemas.openxmlformats.org/officeDocument/2006/relationships/image" Target="../media/image1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10" Type="http://schemas.openxmlformats.org/officeDocument/2006/relationships/image" Target="../media/image122.gif"/><Relationship Id="rId19" Type="http://schemas.openxmlformats.org/officeDocument/2006/relationships/image" Target="../media/image131.jpeg"/><Relationship Id="rId4" Type="http://schemas.openxmlformats.org/officeDocument/2006/relationships/image" Target="../media/image116.gif"/><Relationship Id="rId9" Type="http://schemas.openxmlformats.org/officeDocument/2006/relationships/image" Target="../media/image121.png"/><Relationship Id="rId14" Type="http://schemas.openxmlformats.org/officeDocument/2006/relationships/image" Target="../media/image126.gif"/><Relationship Id="rId22" Type="http://schemas.openxmlformats.org/officeDocument/2006/relationships/image" Target="../media/image13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18" Type="http://schemas.openxmlformats.org/officeDocument/2006/relationships/image" Target="../media/image150.png"/><Relationship Id="rId3" Type="http://schemas.openxmlformats.org/officeDocument/2006/relationships/image" Target="../media/image135.png"/><Relationship Id="rId21" Type="http://schemas.openxmlformats.org/officeDocument/2006/relationships/image" Target="../media/image153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17" Type="http://schemas.openxmlformats.org/officeDocument/2006/relationships/image" Target="../media/image149.png"/><Relationship Id="rId2" Type="http://schemas.openxmlformats.org/officeDocument/2006/relationships/image" Target="../media/image1.png"/><Relationship Id="rId16" Type="http://schemas.openxmlformats.org/officeDocument/2006/relationships/image" Target="../media/image148.png"/><Relationship Id="rId20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11" Type="http://schemas.openxmlformats.org/officeDocument/2006/relationships/image" Target="../media/image143.jpeg"/><Relationship Id="rId5" Type="http://schemas.openxmlformats.org/officeDocument/2006/relationships/image" Target="../media/image137.jpeg"/><Relationship Id="rId15" Type="http://schemas.openxmlformats.org/officeDocument/2006/relationships/image" Target="../media/image147.jpeg"/><Relationship Id="rId10" Type="http://schemas.openxmlformats.org/officeDocument/2006/relationships/image" Target="../media/image142.png"/><Relationship Id="rId19" Type="http://schemas.openxmlformats.org/officeDocument/2006/relationships/image" Target="../media/image151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Relationship Id="rId14" Type="http://schemas.openxmlformats.org/officeDocument/2006/relationships/image" Target="../media/image146.png"/><Relationship Id="rId22" Type="http://schemas.openxmlformats.org/officeDocument/2006/relationships/image" Target="../media/image1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5" name="TextBox 4"/>
          <p:cNvSpPr txBox="1"/>
          <p:nvPr/>
        </p:nvSpPr>
        <p:spPr>
          <a:xfrm>
            <a:off x="866776" y="1981796"/>
            <a:ext cx="2107652" cy="767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SIANA</a:t>
            </a:r>
            <a:endParaRPr lang="ko-KR" altLang="en-US" sz="4400" b="1" dirty="0">
              <a:solidFill>
                <a:schemeClr val="accent1">
                  <a:lumMod val="40000"/>
                  <a:lumOff val="60000"/>
                </a:schemeClr>
              </a:solidFill>
              <a:latin typeface="+mn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0" y="5903945"/>
            <a:ext cx="9906000" cy="7739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758198" y="5601901"/>
            <a:ext cx="6011449" cy="27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38" dirty="0">
                <a:solidFill>
                  <a:schemeClr val="bg1"/>
                </a:solidFill>
              </a:rPr>
              <a:t>4F, 20, Gangnam-</a:t>
            </a:r>
            <a:r>
              <a:rPr lang="en-US" altLang="ko-KR" sz="1138" dirty="0" err="1">
                <a:solidFill>
                  <a:schemeClr val="bg1"/>
                </a:solidFill>
              </a:rPr>
              <a:t>daero</a:t>
            </a:r>
            <a:r>
              <a:rPr lang="en-US" altLang="ko-KR" sz="1138" dirty="0">
                <a:solidFill>
                  <a:schemeClr val="bg1"/>
                </a:solidFill>
              </a:rPr>
              <a:t> 118-gil, Gangnam-</a:t>
            </a:r>
            <a:r>
              <a:rPr lang="en-US" altLang="ko-KR" sz="1138" dirty="0" err="1">
                <a:solidFill>
                  <a:schemeClr val="bg1"/>
                </a:solidFill>
              </a:rPr>
              <a:t>gu</a:t>
            </a:r>
            <a:r>
              <a:rPr lang="en-US" altLang="ko-KR" sz="1138" dirty="0">
                <a:solidFill>
                  <a:schemeClr val="bg1"/>
                </a:solidFill>
              </a:rPr>
              <a:t>, Seoul. Korea    T. 82-2-6205-3151, F. 82-2-6205-3154</a:t>
            </a:r>
            <a:endParaRPr lang="ko-KR" altLang="en-US" sz="1138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287" y="0"/>
            <a:ext cx="6260713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61848" y="2749378"/>
            <a:ext cx="57421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Company Profile</a:t>
            </a:r>
            <a:endParaRPr lang="ko-KR" altLang="en-US" sz="4400" b="1" dirty="0">
              <a:solidFill>
                <a:schemeClr val="accent1">
                  <a:lumMod val="40000"/>
                  <a:lumOff val="6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89645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73736" y="563484"/>
            <a:ext cx="30956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smtClean="0"/>
              <a:t>4. </a:t>
            </a:r>
            <a:r>
              <a:rPr lang="en-US" altLang="ko-KR" sz="2600" b="1" dirty="0" smtClean="0"/>
              <a:t>What We Do </a:t>
            </a:r>
            <a:endParaRPr lang="ko-KR" altLang="en-US" sz="2600" b="1" dirty="0"/>
          </a:p>
        </p:txBody>
      </p:sp>
      <p:sp>
        <p:nvSpPr>
          <p:cNvPr id="6" name="직사각형 5"/>
          <p:cNvSpPr/>
          <p:nvPr/>
        </p:nvSpPr>
        <p:spPr>
          <a:xfrm>
            <a:off x="4753" y="3399283"/>
            <a:ext cx="9901248" cy="345871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7014988" y="2629699"/>
            <a:ext cx="1602477" cy="1399862"/>
          </a:xfrm>
          <a:prstGeom prst="ellipse">
            <a:avLst/>
          </a:prstGeom>
          <a:solidFill>
            <a:srgbClr val="43C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4239732" y="2629699"/>
            <a:ext cx="1602477" cy="1399862"/>
          </a:xfrm>
          <a:prstGeom prst="ellipse">
            <a:avLst/>
          </a:prstGeom>
          <a:solidFill>
            <a:srgbClr val="141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714681" y="2570819"/>
            <a:ext cx="1602477" cy="1458742"/>
          </a:xfrm>
          <a:prstGeom prst="ellipse">
            <a:avLst/>
          </a:prstGeom>
          <a:solidFill>
            <a:srgbClr val="43C5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89922" y="4146572"/>
            <a:ext cx="1909434" cy="1716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63" b="1" spc="4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Baloo Tamma 2 SemiBold" panose="03080702040302020200" pitchFamily="66" charset="0"/>
              </a:rPr>
              <a:t>Stable Web Application</a:t>
            </a:r>
          </a:p>
          <a:p>
            <a:pPr algn="ctr">
              <a:lnSpc>
                <a:spcPct val="150000"/>
              </a:lnSpc>
            </a:pPr>
            <a:endParaRPr lang="en-US" altLang="ko-KR" sz="731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Baloo Tamma 2 SemiBold" panose="03080702040302020200" pitchFamily="66" charset="0"/>
            </a:endParaRPr>
          </a:p>
          <a:p>
            <a:pPr algn="ctr">
              <a:lnSpc>
                <a:spcPct val="150000"/>
              </a:lnSpc>
            </a:pPr>
            <a:endParaRPr lang="en-US" altLang="ko-KR" sz="73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Baloo Tamma 2 SemiBold" panose="03080702040302020200" pitchFamily="66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Baloo Tamma 2 SemiBold" panose="03080702040302020200" pitchFamily="66" charset="0"/>
              </a:rPr>
              <a:t>System Integration</a:t>
            </a:r>
          </a:p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Baloo Tamma 2 SemiBold" panose="03080702040302020200" pitchFamily="66" charset="0"/>
              </a:rPr>
              <a:t>System Maintenance</a:t>
            </a:r>
          </a:p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Baloo Tamma 2 SemiBold" panose="03080702040302020200" pitchFamily="66" charset="0"/>
              </a:rPr>
              <a:t>Telecommunication SMS/MMS/UMS etc.</a:t>
            </a:r>
          </a:p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Baloo Tamma 2 SemiBold" panose="03080702040302020200" pitchFamily="66" charset="0"/>
              </a:rPr>
              <a:t>Enterprise Software</a:t>
            </a:r>
            <a:endParaRPr lang="ko-KR" altLang="en-US" sz="10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Baloo Tamma 2 SemiBold" panose="03080702040302020200" pitchFamily="66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083144" y="4283445"/>
            <a:ext cx="1909434" cy="1716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63" b="1" spc="4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Baloo Tamma 2 SemiBold" panose="03080702040302020200" pitchFamily="66" charset="0"/>
              </a:rPr>
              <a:t>Solution</a:t>
            </a:r>
          </a:p>
          <a:p>
            <a:pPr algn="ctr"/>
            <a:endParaRPr lang="en-US" altLang="ko-KR" sz="1463" b="1" spc="4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Baloo Tamma 2 SemiBold" panose="03080702040302020200" pitchFamily="66" charset="0"/>
            </a:endParaRPr>
          </a:p>
          <a:p>
            <a:pPr algn="ctr">
              <a:lnSpc>
                <a:spcPct val="150000"/>
              </a:lnSpc>
            </a:pPr>
            <a:endParaRPr lang="en-US" altLang="ko-KR" sz="73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Baloo Tamma 2 SemiBold" panose="03080702040302020200" pitchFamily="66" charset="0"/>
            </a:endParaRPr>
          </a:p>
          <a:p>
            <a:pPr algn="ctr">
              <a:lnSpc>
                <a:spcPts val="1463"/>
              </a:lnSpc>
            </a:pP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Baloo Tamma 2 SemiBold" panose="03080702040302020200" pitchFamily="66" charset="0"/>
              </a:rPr>
              <a:t>Voice &amp; Face Recognition</a:t>
            </a:r>
          </a:p>
          <a:p>
            <a:pPr algn="ctr">
              <a:lnSpc>
                <a:spcPts val="1463"/>
              </a:lnSpc>
            </a:pP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Baloo Tamma 2 SemiBold" panose="03080702040302020200" pitchFamily="66" charset="0"/>
              </a:rPr>
              <a:t>Motion Detecting</a:t>
            </a:r>
          </a:p>
          <a:p>
            <a:pPr algn="ctr">
              <a:lnSpc>
                <a:spcPts val="1463"/>
              </a:lnSpc>
            </a:pP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Baloo Tamma 2 SemiBold" panose="03080702040302020200" pitchFamily="66" charset="0"/>
              </a:rPr>
              <a:t>Shopping mall solution</a:t>
            </a:r>
            <a:endParaRPr lang="ko-KR" altLang="en-US" sz="10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Baloo Tamma 2 SemiBold" panose="03080702040302020200" pitchFamily="66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890225" y="4231703"/>
            <a:ext cx="2215273" cy="1716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63" b="1" spc="4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Baloo Tamma 2 SemiBold" panose="03080702040302020200" pitchFamily="66" charset="0"/>
              </a:rPr>
              <a:t>Mobile Core Tech</a:t>
            </a:r>
          </a:p>
          <a:p>
            <a:pPr algn="ctr">
              <a:lnSpc>
                <a:spcPct val="150000"/>
              </a:lnSpc>
            </a:pPr>
            <a:endParaRPr lang="en-US" altLang="ko-KR" sz="73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Baloo Tamma 2 SemiBold" panose="03080702040302020200" pitchFamily="66" charset="0"/>
            </a:endParaRPr>
          </a:p>
          <a:p>
            <a:pPr algn="ctr">
              <a:lnSpc>
                <a:spcPct val="150000"/>
              </a:lnSpc>
            </a:pPr>
            <a:endParaRPr lang="en-US" altLang="ko-KR" sz="73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Baloo Tamma 2 SemiBold" panose="03080702040302020200" pitchFamily="66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Baloo Tamma 2 SemiBold" panose="03080702040302020200" pitchFamily="66" charset="0"/>
              </a:rPr>
              <a:t>Mobile Game</a:t>
            </a:r>
          </a:p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Baloo Tamma 2 SemiBold" panose="03080702040302020200" pitchFamily="66" charset="0"/>
              </a:rPr>
              <a:t>iOS/Android/Windows Mobile</a:t>
            </a:r>
          </a:p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Baloo Tamma 2 SemiBold" panose="03080702040302020200" pitchFamily="66" charset="0"/>
              </a:rPr>
              <a:t>Widget/Java Applications</a:t>
            </a:r>
          </a:p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Baloo Tamma 2 SemiBold" panose="03080702040302020200" pitchFamily="66" charset="0"/>
              </a:rPr>
              <a:t>Mobile Web/WAP Applications</a:t>
            </a:r>
          </a:p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Baloo Tamma 2 SemiBold" panose="03080702040302020200" pitchFamily="66" charset="0"/>
              </a:rPr>
              <a:t>Mobile Office Package</a:t>
            </a:r>
            <a:endParaRPr lang="ko-KR" altLang="en-US" sz="10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Baloo Tamma 2 SemiBold" panose="03080702040302020200" pitchFamily="66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13228" y="1771469"/>
            <a:ext cx="9899548" cy="3118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r>
              <a:rPr lang="en-US" altLang="ko-KR" sz="3494" b="1" spc="-65" dirty="0">
                <a:solidFill>
                  <a:srgbClr val="141B53"/>
                </a:solidFill>
                <a:latin typeface="+mn-ea"/>
                <a:cs typeface="Baloo Tamma 2 Medium" panose="03080602040302020200" pitchFamily="66" charset="0"/>
              </a:rPr>
              <a:t>Our Power &amp; Service</a:t>
            </a:r>
            <a:endParaRPr lang="ko-KR" altLang="en-US" sz="3494" b="1" spc="-65" dirty="0">
              <a:solidFill>
                <a:srgbClr val="141B53"/>
              </a:solidFill>
              <a:latin typeface="+mn-ea"/>
              <a:cs typeface="Baloo Tamma 2 Medium" panose="03080602040302020200" pitchFamily="66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851201" y="2112642"/>
            <a:ext cx="4214953" cy="2754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463" spc="-4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고객이 필요한 가치를 제공하는 서비스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220" y="3030998"/>
            <a:ext cx="732075" cy="72733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699" y="3029644"/>
            <a:ext cx="870297" cy="70745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022" y="2976823"/>
            <a:ext cx="905674" cy="736214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0" y="812856"/>
            <a:ext cx="688777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7929679" y="6298362"/>
            <a:ext cx="1867755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63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Passion &amp; Creative</a:t>
            </a:r>
            <a:endParaRPr lang="ko-KR" altLang="en-US" sz="1463" b="1" dirty="0">
              <a:solidFill>
                <a:schemeClr val="accent1">
                  <a:lumMod val="40000"/>
                  <a:lumOff val="6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6518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73735" y="563484"/>
            <a:ext cx="297155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smtClean="0"/>
              <a:t>4. </a:t>
            </a:r>
            <a:r>
              <a:rPr lang="en-US" altLang="ko-KR" sz="2600" b="1" dirty="0" smtClean="0"/>
              <a:t>What We Do</a:t>
            </a:r>
            <a:endParaRPr lang="ko-KR" altLang="en-US" sz="2600" b="1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12856"/>
            <a:ext cx="688777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-13228" y="1771469"/>
            <a:ext cx="9899548" cy="3118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r>
              <a:rPr lang="en-US" altLang="ko-KR" sz="3494" b="1" spc="-65" dirty="0" smtClean="0">
                <a:solidFill>
                  <a:srgbClr val="141B53"/>
                </a:solidFill>
                <a:latin typeface="+mn-ea"/>
                <a:cs typeface="Baloo Tamma 2 Medium" panose="03080602040302020200" pitchFamily="66" charset="0"/>
              </a:rPr>
              <a:t>Four – In - One</a:t>
            </a:r>
            <a:endParaRPr lang="ko-KR" altLang="en-US" sz="3494" b="1" spc="-65" dirty="0">
              <a:solidFill>
                <a:srgbClr val="141B53"/>
              </a:solidFill>
              <a:latin typeface="+mn-ea"/>
              <a:cs typeface="Baloo Tamma 2 Medium" panose="03080602040302020200" pitchFamily="66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851201" y="2112642"/>
            <a:ext cx="4214953" cy="2754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63" spc="-4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4Step – 1Team</a:t>
            </a:r>
            <a:endParaRPr lang="ko-KR" altLang="en-US" sz="1463" spc="-4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49" y="2720521"/>
            <a:ext cx="3257687" cy="220707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321" y="2720521"/>
            <a:ext cx="3271520" cy="220707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11749" y="5212080"/>
            <a:ext cx="33335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PLAN</a:t>
            </a:r>
            <a:endParaRPr lang="en-US" altLang="ko-KR" sz="1600" b="1" dirty="0" smtClean="0"/>
          </a:p>
          <a:p>
            <a:r>
              <a:rPr lang="ko-KR" altLang="en-US" sz="1400" dirty="0" smtClean="0"/>
              <a:t>프로젝트 총괄</a:t>
            </a:r>
            <a:endParaRPr lang="en-US" altLang="ko-KR" sz="1400" dirty="0" smtClean="0"/>
          </a:p>
          <a:p>
            <a:r>
              <a:rPr lang="ko-KR" altLang="en-US" sz="1400" dirty="0" smtClean="0"/>
              <a:t>웹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모바일 서비스 기획</a:t>
            </a:r>
            <a:endParaRPr lang="en-US" altLang="ko-KR" sz="1400" dirty="0" smtClean="0"/>
          </a:p>
          <a:p>
            <a:r>
              <a:rPr lang="en-US" altLang="ko-KR" sz="1400" dirty="0" smtClean="0"/>
              <a:t>UI/UX </a:t>
            </a:r>
            <a:r>
              <a:rPr lang="ko-KR" altLang="en-US" sz="1400" dirty="0" smtClean="0"/>
              <a:t>기획 및 설계</a:t>
            </a:r>
            <a:endParaRPr lang="en-US" altLang="ko-KR" sz="1400" dirty="0" smtClean="0"/>
          </a:p>
          <a:p>
            <a:r>
              <a:rPr lang="ko-KR" altLang="en-US" sz="1400" dirty="0" smtClean="0"/>
              <a:t>온라인 플랫폼 전략 및 실행방안 수립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5861269" y="5222240"/>
            <a:ext cx="33335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DESIGN</a:t>
            </a:r>
            <a:endParaRPr lang="en-US" altLang="ko-KR" sz="1600" b="1" dirty="0" smtClean="0"/>
          </a:p>
          <a:p>
            <a:r>
              <a:rPr lang="en-US" altLang="ko-KR" sz="1400" dirty="0" smtClean="0">
                <a:latin typeface="+mn-ea"/>
              </a:rPr>
              <a:t>UX </a:t>
            </a:r>
            <a:r>
              <a:rPr lang="ko-KR" altLang="en-US" sz="1400" dirty="0" smtClean="0">
                <a:latin typeface="+mn-ea"/>
              </a:rPr>
              <a:t>디자인</a:t>
            </a:r>
            <a:endParaRPr lang="en-US" altLang="ko-KR" sz="1400" dirty="0" smtClean="0">
              <a:latin typeface="+mn-ea"/>
            </a:endParaRPr>
          </a:p>
          <a:p>
            <a:r>
              <a:rPr lang="ko-KR" altLang="en-US" sz="1400" dirty="0" smtClean="0">
                <a:latin typeface="+mn-ea"/>
              </a:rPr>
              <a:t>디자인 프로토타이핑 툴 활용</a:t>
            </a:r>
            <a:endParaRPr lang="en-US" altLang="ko-KR" sz="1400" dirty="0" smtClean="0">
              <a:latin typeface="+mn-ea"/>
            </a:endParaRPr>
          </a:p>
          <a:p>
            <a:r>
              <a:rPr lang="ko-KR" altLang="en-US" sz="1400" dirty="0" smtClean="0">
                <a:latin typeface="+mn-ea"/>
              </a:rPr>
              <a:t>웹</a:t>
            </a:r>
            <a:r>
              <a:rPr lang="en-US" altLang="ko-KR" sz="1400" dirty="0" smtClean="0">
                <a:latin typeface="+mn-ea"/>
              </a:rPr>
              <a:t>/</a:t>
            </a:r>
            <a:r>
              <a:rPr lang="ko-KR" altLang="en-US" sz="1400" dirty="0" smtClean="0">
                <a:latin typeface="+mn-ea"/>
              </a:rPr>
              <a:t>모바일 </a:t>
            </a:r>
            <a:r>
              <a:rPr lang="ko-KR" altLang="en-US" sz="1400" dirty="0" err="1" smtClean="0">
                <a:latin typeface="+mn-ea"/>
              </a:rPr>
              <a:t>트랜드</a:t>
            </a:r>
            <a:r>
              <a:rPr lang="ko-KR" altLang="en-US" sz="1400" dirty="0" smtClean="0">
                <a:latin typeface="+mn-ea"/>
              </a:rPr>
              <a:t> 이해</a:t>
            </a:r>
            <a:endParaRPr lang="en-US" altLang="ko-KR" sz="1400" dirty="0" smtClean="0">
              <a:latin typeface="+mn-ea"/>
            </a:endParaRPr>
          </a:p>
          <a:p>
            <a:r>
              <a:rPr lang="ko-KR" altLang="en-US" sz="1400" dirty="0" smtClean="0">
                <a:latin typeface="+mn-ea"/>
              </a:rPr>
              <a:t>프로모션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전자상거래 등 구축 디자인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289" y="0"/>
            <a:ext cx="6260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144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289" y="0"/>
            <a:ext cx="6260713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3736" y="563484"/>
            <a:ext cx="31057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smtClean="0"/>
              <a:t>4. </a:t>
            </a:r>
            <a:r>
              <a:rPr lang="en-US" altLang="ko-KR" sz="2600" b="1" dirty="0" smtClean="0"/>
              <a:t>What We Do</a:t>
            </a:r>
            <a:endParaRPr lang="ko-KR" altLang="en-US" sz="2600" b="1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812856"/>
            <a:ext cx="688777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-13228" y="1771469"/>
            <a:ext cx="9899548" cy="3118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r>
              <a:rPr lang="en-US" altLang="ko-KR" sz="3494" b="1" spc="-65" dirty="0" smtClean="0">
                <a:solidFill>
                  <a:srgbClr val="141B53"/>
                </a:solidFill>
                <a:latin typeface="+mn-ea"/>
                <a:cs typeface="Baloo Tamma 2 Medium" panose="03080602040302020200" pitchFamily="66" charset="0"/>
              </a:rPr>
              <a:t>Four – In - One</a:t>
            </a:r>
            <a:endParaRPr lang="ko-KR" altLang="en-US" sz="3494" b="1" spc="-65" dirty="0">
              <a:solidFill>
                <a:srgbClr val="141B53"/>
              </a:solidFill>
              <a:latin typeface="+mn-ea"/>
              <a:cs typeface="Baloo Tamma 2 Medium" panose="03080602040302020200" pitchFamily="66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851201" y="2112642"/>
            <a:ext cx="4214953" cy="2754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63" spc="-4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4Step – 1Team</a:t>
            </a:r>
            <a:endParaRPr lang="ko-KR" altLang="en-US" sz="1463" spc="-4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1749" y="5212080"/>
            <a:ext cx="39736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PUBLISHING</a:t>
            </a:r>
            <a:endParaRPr lang="en-US" altLang="ko-KR" sz="1600" b="1" dirty="0" smtClean="0">
              <a:latin typeface="+mn-ea"/>
            </a:endParaRPr>
          </a:p>
          <a:p>
            <a:r>
              <a:rPr lang="en-US" altLang="ko-KR" sz="1400" dirty="0" err="1" smtClean="0">
                <a:latin typeface="+mn-ea"/>
              </a:rPr>
              <a:t>Js</a:t>
            </a:r>
            <a:r>
              <a:rPr lang="en-US" altLang="ko-KR" sz="1400" dirty="0" smtClean="0">
                <a:latin typeface="+mn-ea"/>
              </a:rPr>
              <a:t> UI/UX </a:t>
            </a:r>
            <a:r>
              <a:rPr lang="ko-KR" altLang="en-US" sz="1400" dirty="0" err="1" smtClean="0">
                <a:latin typeface="+mn-ea"/>
              </a:rPr>
              <a:t>인터렉션</a:t>
            </a:r>
            <a:r>
              <a:rPr lang="ko-KR" altLang="en-US" sz="1400" dirty="0" smtClean="0">
                <a:latin typeface="+mn-ea"/>
              </a:rPr>
              <a:t> 및 </a:t>
            </a:r>
            <a:r>
              <a:rPr lang="en-US" altLang="ko-KR" sz="1400" dirty="0" smtClean="0">
                <a:latin typeface="+mn-ea"/>
              </a:rPr>
              <a:t>AJAX </a:t>
            </a:r>
            <a:r>
              <a:rPr lang="ko-KR" altLang="en-US" sz="1400" dirty="0" smtClean="0">
                <a:latin typeface="+mn-ea"/>
              </a:rPr>
              <a:t>데이터 연동 개발</a:t>
            </a:r>
            <a:endParaRPr lang="en-US" altLang="ko-KR" sz="1400" dirty="0" smtClean="0">
              <a:latin typeface="+mn-ea"/>
            </a:endParaRPr>
          </a:p>
          <a:p>
            <a:r>
              <a:rPr lang="ko-KR" altLang="en-US" sz="1400" dirty="0" err="1" smtClean="0">
                <a:latin typeface="+mn-ea"/>
              </a:rPr>
              <a:t>하이브리드</a:t>
            </a:r>
            <a:r>
              <a:rPr lang="ko-KR" altLang="en-US" sz="1400" dirty="0" smtClean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WEB/APP </a:t>
            </a:r>
            <a:r>
              <a:rPr lang="ko-KR" altLang="en-US" sz="1400" dirty="0" smtClean="0">
                <a:latin typeface="+mn-ea"/>
              </a:rPr>
              <a:t>구축 및 프레임워크 개발</a:t>
            </a:r>
            <a:endParaRPr lang="en-US" altLang="ko-KR" sz="1400" dirty="0" smtClean="0">
              <a:latin typeface="+mn-ea"/>
            </a:endParaRPr>
          </a:p>
          <a:p>
            <a:r>
              <a:rPr lang="en-US" altLang="ko-KR" sz="1400" dirty="0" err="1" smtClean="0">
                <a:latin typeface="+mn-ea"/>
              </a:rPr>
              <a:t>Git</a:t>
            </a:r>
            <a:r>
              <a:rPr lang="ko-KR" altLang="en-US" sz="1400" dirty="0" smtClean="0">
                <a:latin typeface="+mn-ea"/>
              </a:rPr>
              <a:t>등 형상관리 시스템 사용 협업</a:t>
            </a:r>
            <a:endParaRPr lang="en-US" altLang="ko-KR" sz="1400" dirty="0" smtClean="0">
              <a:latin typeface="+mn-ea"/>
            </a:endParaRPr>
          </a:p>
          <a:p>
            <a:r>
              <a:rPr lang="ko-KR" altLang="en-US" sz="1400" dirty="0" smtClean="0">
                <a:latin typeface="+mn-ea"/>
              </a:rPr>
              <a:t>웹 접근성에 대한 전반 이해 및 개선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61269" y="5222240"/>
            <a:ext cx="33335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DEV.</a:t>
            </a:r>
            <a:endParaRPr lang="en-US" altLang="ko-KR" sz="1600" b="1" dirty="0" smtClean="0"/>
          </a:p>
          <a:p>
            <a:r>
              <a:rPr lang="en-US" altLang="ko-KR" sz="1400" dirty="0" smtClean="0">
                <a:latin typeface="+mn-ea"/>
              </a:rPr>
              <a:t>Java Spring, node </a:t>
            </a:r>
            <a:r>
              <a:rPr lang="en-US" altLang="ko-KR" sz="1400" dirty="0" err="1" smtClean="0">
                <a:latin typeface="+mn-ea"/>
              </a:rPr>
              <a:t>js</a:t>
            </a:r>
            <a:r>
              <a:rPr lang="en-US" altLang="ko-KR" sz="1400" dirty="0" smtClean="0">
                <a:latin typeface="+mn-ea"/>
              </a:rPr>
              <a:t>, frame work</a:t>
            </a:r>
          </a:p>
          <a:p>
            <a:r>
              <a:rPr lang="ko-KR" altLang="en-US" sz="1400" dirty="0" smtClean="0">
                <a:latin typeface="+mn-ea"/>
              </a:rPr>
              <a:t>빅데이터 플랫폼</a:t>
            </a:r>
            <a:endParaRPr lang="en-US" altLang="ko-KR" sz="1400" dirty="0" smtClean="0">
              <a:latin typeface="+mn-ea"/>
            </a:endParaRPr>
          </a:p>
          <a:p>
            <a:r>
              <a:rPr lang="ko-KR" altLang="en-US" sz="1400" dirty="0" smtClean="0">
                <a:latin typeface="+mn-ea"/>
              </a:rPr>
              <a:t>시스템 및 </a:t>
            </a:r>
            <a:r>
              <a:rPr lang="en-US" altLang="ko-KR" sz="1400" dirty="0" smtClean="0">
                <a:latin typeface="+mn-ea"/>
              </a:rPr>
              <a:t>DB </a:t>
            </a:r>
            <a:r>
              <a:rPr lang="ko-KR" altLang="en-US" sz="1400" dirty="0" smtClean="0">
                <a:latin typeface="+mn-ea"/>
              </a:rPr>
              <a:t>설계</a:t>
            </a:r>
            <a:endParaRPr lang="en-US" altLang="ko-KR" sz="1400" dirty="0" smtClean="0">
              <a:latin typeface="+mn-ea"/>
            </a:endParaRPr>
          </a:p>
          <a:p>
            <a:r>
              <a:rPr lang="en-US" altLang="ko-KR" sz="1400" dirty="0" smtClean="0">
                <a:latin typeface="+mn-ea"/>
              </a:rPr>
              <a:t>AWS </a:t>
            </a:r>
            <a:r>
              <a:rPr lang="ko-KR" altLang="en-US" sz="1400" dirty="0" err="1" smtClean="0">
                <a:latin typeface="+mn-ea"/>
              </a:rPr>
              <a:t>클라우드</a:t>
            </a:r>
            <a:r>
              <a:rPr lang="ko-KR" altLang="en-US" sz="1400" dirty="0" smtClean="0">
                <a:latin typeface="+mn-ea"/>
              </a:rPr>
              <a:t> 기반 개발 구축 운영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01" y="2723822"/>
            <a:ext cx="3128060" cy="216577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949" y="2723823"/>
            <a:ext cx="3136611" cy="219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82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5080" y="0"/>
            <a:ext cx="991108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463"/>
          </a:p>
        </p:txBody>
      </p:sp>
      <p:sp>
        <p:nvSpPr>
          <p:cNvPr id="8" name="TextBox 7"/>
          <p:cNvSpPr txBox="1"/>
          <p:nvPr/>
        </p:nvSpPr>
        <p:spPr>
          <a:xfrm>
            <a:off x="704528" y="1587704"/>
            <a:ext cx="2224968" cy="3139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sz="2400" spc="-50" dirty="0">
                <a:solidFill>
                  <a:schemeClr val="bg1"/>
                </a:solidFill>
                <a:latin typeface="+mn-ea"/>
              </a:rPr>
              <a:t>KT</a:t>
            </a:r>
            <a:r>
              <a:rPr lang="ko-KR" altLang="en-US" sz="2400" spc="-50" dirty="0" err="1">
                <a:solidFill>
                  <a:schemeClr val="bg1"/>
                </a:solidFill>
                <a:latin typeface="+mn-ea"/>
              </a:rPr>
              <a:t>커머스</a:t>
            </a:r>
            <a:r>
              <a:rPr lang="ko-KR" altLang="en-US" sz="2400" spc="-5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400" spc="-50" dirty="0">
                <a:solidFill>
                  <a:schemeClr val="bg1"/>
                </a:solidFill>
                <a:latin typeface="+mn-ea"/>
              </a:rPr>
              <a:t>ICT</a:t>
            </a:r>
            <a:r>
              <a:rPr lang="ko-KR" altLang="en-US" sz="2400" spc="-50" dirty="0">
                <a:solidFill>
                  <a:schemeClr val="bg1"/>
                </a:solidFill>
                <a:latin typeface="+mn-ea"/>
              </a:rPr>
              <a:t>몰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4528" y="2264048"/>
            <a:ext cx="2695610" cy="3696718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cap="all" spc="-50" dirty="0">
                <a:solidFill>
                  <a:schemeClr val="bg1"/>
                </a:solidFill>
                <a:latin typeface="+mn-ea"/>
                <a:cs typeface="Baloo Tamma 2 Medium" panose="03080602040302020200" pitchFamily="66" charset="0"/>
              </a:rPr>
              <a:t>Project</a:t>
            </a:r>
          </a:p>
          <a:p>
            <a:pPr>
              <a:lnSpc>
                <a:spcPct val="150000"/>
              </a:lnSpc>
            </a:pPr>
            <a:r>
              <a:rPr lang="en-US" altLang="ko-KR" sz="1050" cap="all" spc="-50" dirty="0" err="1">
                <a:solidFill>
                  <a:schemeClr val="bg1"/>
                </a:solidFill>
                <a:latin typeface="+mn-ea"/>
              </a:rPr>
              <a:t>Kt</a:t>
            </a:r>
            <a:r>
              <a:rPr lang="en-US" altLang="ko-KR" sz="1050" cap="all" spc="-5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050" cap="all" spc="-50" dirty="0" err="1">
                <a:solidFill>
                  <a:schemeClr val="bg1"/>
                </a:solidFill>
                <a:latin typeface="+mn-ea"/>
              </a:rPr>
              <a:t>커머스</a:t>
            </a: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050" cap="all" spc="-50" dirty="0">
                <a:solidFill>
                  <a:schemeClr val="bg1"/>
                </a:solidFill>
                <a:latin typeface="+mn-ea"/>
              </a:rPr>
              <a:t>ICT</a:t>
            </a: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자재유통플랫폼 구축</a:t>
            </a:r>
            <a:endParaRPr lang="en-US" altLang="ko-KR" sz="1050" cap="all" spc="-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50" cap="all" spc="-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cap="all" spc="-50" dirty="0">
                <a:solidFill>
                  <a:schemeClr val="bg1"/>
                </a:solidFill>
                <a:latin typeface="+mn-ea"/>
                <a:cs typeface="Baloo Tamma 2 Medium" panose="03080602040302020200" pitchFamily="66" charset="0"/>
              </a:rPr>
              <a:t>Year</a:t>
            </a:r>
          </a:p>
          <a:p>
            <a:pPr>
              <a:lnSpc>
                <a:spcPct val="150000"/>
              </a:lnSpc>
            </a:pPr>
            <a:r>
              <a:rPr lang="en-US" altLang="ko-KR" sz="1050" cap="all" spc="-50" dirty="0">
                <a:solidFill>
                  <a:schemeClr val="bg1"/>
                </a:solidFill>
                <a:latin typeface="+mn-ea"/>
              </a:rPr>
              <a:t>2021</a:t>
            </a:r>
          </a:p>
          <a:p>
            <a:pPr>
              <a:lnSpc>
                <a:spcPct val="150000"/>
              </a:lnSpc>
            </a:pPr>
            <a:endParaRPr lang="en-US" altLang="ko-KR" sz="1050" cap="all" spc="-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cap="all" spc="-50" dirty="0">
                <a:solidFill>
                  <a:schemeClr val="bg1"/>
                </a:solidFill>
                <a:latin typeface="+mn-ea"/>
                <a:cs typeface="Baloo Tamma 2 Medium" panose="03080602040302020200" pitchFamily="66" charset="0"/>
              </a:rPr>
              <a:t>Type</a:t>
            </a:r>
          </a:p>
          <a:p>
            <a:pPr>
              <a:lnSpc>
                <a:spcPct val="150000"/>
              </a:lnSpc>
            </a:pPr>
            <a:r>
              <a:rPr lang="en-US" altLang="ko-KR" sz="1050" cap="all" spc="-50" dirty="0">
                <a:solidFill>
                  <a:schemeClr val="bg1"/>
                </a:solidFill>
                <a:latin typeface="+mn-ea"/>
              </a:rPr>
              <a:t>WEB &amp; Mobile</a:t>
            </a:r>
          </a:p>
          <a:p>
            <a:pPr>
              <a:lnSpc>
                <a:spcPct val="150000"/>
              </a:lnSpc>
            </a:pPr>
            <a:endParaRPr lang="en-US" altLang="ko-KR" sz="1050" b="1" cap="all" spc="-50" dirty="0">
              <a:solidFill>
                <a:schemeClr val="bg1"/>
              </a:solidFill>
              <a:latin typeface="+mn-ea"/>
              <a:cs typeface="Baloo Tamma 2 Medium" panose="03080602040302020200" pitchFamily="66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cap="all" spc="-50" dirty="0">
                <a:solidFill>
                  <a:schemeClr val="bg1"/>
                </a:solidFill>
                <a:latin typeface="+mn-ea"/>
                <a:cs typeface="Baloo Tamma 2 Medium" panose="03080602040302020200" pitchFamily="66" charset="0"/>
              </a:rPr>
              <a:t>Summery</a:t>
            </a:r>
          </a:p>
          <a:p>
            <a:pPr>
              <a:lnSpc>
                <a:spcPct val="150000"/>
              </a:lnSpc>
            </a:pP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차별화 시스템 구축을 통해</a:t>
            </a:r>
            <a:r>
              <a:rPr lang="en-US" altLang="ko-KR" sz="1050" cap="all" spc="-5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정보통신공제조합</a:t>
            </a:r>
            <a:endParaRPr lang="en-US" altLang="ko-KR" sz="1050" cap="all" spc="-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회원 </a:t>
            </a:r>
            <a:r>
              <a:rPr lang="ko-KR" altLang="en-US" sz="1050" cap="all" spc="-50" dirty="0" err="1">
                <a:solidFill>
                  <a:schemeClr val="bg1"/>
                </a:solidFill>
                <a:latin typeface="+mn-ea"/>
              </a:rPr>
              <a:t>이요자의</a:t>
            </a: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050" cap="all" spc="-50" dirty="0">
                <a:solidFill>
                  <a:schemeClr val="bg1"/>
                </a:solidFill>
                <a:latin typeface="+mn-ea"/>
              </a:rPr>
              <a:t>ICT </a:t>
            </a: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자재구매고객 편의성 및 </a:t>
            </a:r>
            <a:endParaRPr lang="en-US" altLang="ko-KR" sz="1050" cap="all" spc="-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만족도를 증가</a:t>
            </a:r>
            <a:r>
              <a:rPr lang="en-US" altLang="ko-KR" sz="1050" cap="all" spc="-5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시키며</a:t>
            </a:r>
            <a:r>
              <a:rPr lang="en-US" altLang="ko-KR" sz="1050" cap="all" spc="-5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이에 따른 </a:t>
            </a:r>
            <a:r>
              <a:rPr lang="en-US" altLang="ko-KR" sz="1050" cap="all" spc="-50" dirty="0">
                <a:solidFill>
                  <a:schemeClr val="bg1"/>
                </a:solidFill>
                <a:latin typeface="+mn-ea"/>
              </a:rPr>
              <a:t>ICT</a:t>
            </a: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몰 신규</a:t>
            </a:r>
            <a:endParaRPr lang="en-US" altLang="ko-KR" sz="1050" cap="all" spc="-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고객 유입</a:t>
            </a:r>
            <a:r>
              <a:rPr lang="en-US" altLang="ko-KR" sz="1050" cap="all" spc="-5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확장을 통한 온라인 매출활성화를</a:t>
            </a:r>
            <a:endParaRPr lang="en-US" altLang="ko-KR" sz="1050" cap="all" spc="-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중점적으로 디자인 및 시스템 구축</a:t>
            </a:r>
            <a:endParaRPr lang="en-US" altLang="ko-KR" sz="1050" cap="all" spc="-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4528" y="1284814"/>
            <a:ext cx="596317" cy="2092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600" spc="-50" dirty="0" err="1">
                <a:solidFill>
                  <a:schemeClr val="bg1"/>
                </a:solidFill>
                <a:latin typeface="+mn-ea"/>
              </a:rPr>
              <a:t>커머스</a:t>
            </a:r>
            <a:endParaRPr lang="ko-KR" altLang="en-US" sz="1600" spc="-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8" name="Picture 4" descr="C:\Users\siana\Desktop\2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084" y="1275368"/>
            <a:ext cx="8099460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08278" y="569921"/>
            <a:ext cx="23212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5. Portfolio</a:t>
            </a:r>
            <a:endParaRPr lang="en-US" altLang="ko-KR" sz="2600" b="1" dirty="0">
              <a:solidFill>
                <a:schemeClr val="accent1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929679" y="6298362"/>
            <a:ext cx="1867755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63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Passion &amp; Creative</a:t>
            </a:r>
            <a:endParaRPr lang="ko-KR" altLang="en-US" sz="1463" b="1" dirty="0">
              <a:solidFill>
                <a:schemeClr val="accent1">
                  <a:lumMod val="40000"/>
                  <a:lumOff val="6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7857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99009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463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4528" y="1587704"/>
            <a:ext cx="904094" cy="3139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2400" spc="-50" dirty="0" err="1">
                <a:solidFill>
                  <a:schemeClr val="bg1"/>
                </a:solidFill>
                <a:latin typeface="+mn-ea"/>
              </a:rPr>
              <a:t>바인드</a:t>
            </a:r>
            <a:endParaRPr lang="ko-KR" altLang="en-US" sz="2400" spc="-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4528" y="2264048"/>
            <a:ext cx="2325317" cy="345434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cap="all" spc="-50" dirty="0">
                <a:solidFill>
                  <a:schemeClr val="bg1"/>
                </a:solidFill>
                <a:latin typeface="+mn-ea"/>
                <a:cs typeface="Baloo Tamma 2 Medium" panose="03080602040302020200" pitchFamily="66" charset="0"/>
              </a:rPr>
              <a:t>Project</a:t>
            </a:r>
          </a:p>
          <a:p>
            <a:pPr>
              <a:lnSpc>
                <a:spcPct val="150000"/>
              </a:lnSpc>
            </a:pPr>
            <a:r>
              <a:rPr lang="ko-KR" altLang="en-US" sz="1050" cap="all" spc="-50" dirty="0" err="1">
                <a:solidFill>
                  <a:schemeClr val="bg1"/>
                </a:solidFill>
                <a:latin typeface="+mn-ea"/>
              </a:rPr>
              <a:t>인디에프</a:t>
            </a:r>
            <a:r>
              <a:rPr lang="en-US" altLang="ko-KR" sz="1050" cap="all" spc="-5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050" cap="all" spc="-50" dirty="0" err="1">
                <a:solidFill>
                  <a:schemeClr val="bg1"/>
                </a:solidFill>
                <a:latin typeface="+mn-ea"/>
              </a:rPr>
              <a:t>바인드</a:t>
            </a: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 쇼핑몰 리뉴얼</a:t>
            </a:r>
            <a:endParaRPr lang="en-US" altLang="ko-KR" sz="1050" cap="all" spc="-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50" cap="all" spc="-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cap="all" spc="-50" dirty="0">
                <a:solidFill>
                  <a:schemeClr val="bg1"/>
                </a:solidFill>
                <a:latin typeface="+mn-ea"/>
                <a:cs typeface="Baloo Tamma 2 Medium" panose="03080602040302020200" pitchFamily="66" charset="0"/>
              </a:rPr>
              <a:t>Year</a:t>
            </a:r>
          </a:p>
          <a:p>
            <a:pPr>
              <a:lnSpc>
                <a:spcPct val="150000"/>
              </a:lnSpc>
            </a:pPr>
            <a:r>
              <a:rPr lang="en-US" altLang="ko-KR" sz="1050" cap="all" spc="-50" dirty="0">
                <a:solidFill>
                  <a:schemeClr val="bg1"/>
                </a:solidFill>
                <a:latin typeface="+mn-ea"/>
              </a:rPr>
              <a:t>2021</a:t>
            </a:r>
          </a:p>
          <a:p>
            <a:pPr>
              <a:lnSpc>
                <a:spcPct val="150000"/>
              </a:lnSpc>
            </a:pPr>
            <a:endParaRPr lang="en-US" altLang="ko-KR" sz="1050" cap="all" spc="-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cap="all" spc="-50" dirty="0">
                <a:solidFill>
                  <a:schemeClr val="bg1"/>
                </a:solidFill>
                <a:latin typeface="+mn-ea"/>
                <a:cs typeface="Baloo Tamma 2 Medium" panose="03080602040302020200" pitchFamily="66" charset="0"/>
              </a:rPr>
              <a:t>Type</a:t>
            </a:r>
          </a:p>
          <a:p>
            <a:pPr>
              <a:lnSpc>
                <a:spcPct val="150000"/>
              </a:lnSpc>
            </a:pPr>
            <a:r>
              <a:rPr lang="en-US" altLang="ko-KR" sz="1050" cap="all" spc="-50" dirty="0">
                <a:solidFill>
                  <a:schemeClr val="bg1"/>
                </a:solidFill>
                <a:latin typeface="+mn-ea"/>
              </a:rPr>
              <a:t>WEB &amp; Mobile</a:t>
            </a:r>
          </a:p>
          <a:p>
            <a:pPr>
              <a:lnSpc>
                <a:spcPct val="150000"/>
              </a:lnSpc>
            </a:pPr>
            <a:endParaRPr lang="en-US" altLang="ko-KR" sz="1050" b="1" cap="all" spc="-50" dirty="0">
              <a:solidFill>
                <a:schemeClr val="bg1"/>
              </a:solidFill>
              <a:latin typeface="+mn-ea"/>
              <a:cs typeface="Baloo Tamma 2 Medium" panose="03080602040302020200" pitchFamily="66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cap="all" spc="-50" dirty="0">
                <a:solidFill>
                  <a:schemeClr val="bg1"/>
                </a:solidFill>
                <a:latin typeface="+mn-ea"/>
                <a:cs typeface="Baloo Tamma 2 Medium" panose="03080602040302020200" pitchFamily="66" charset="0"/>
              </a:rPr>
              <a:t>Summery</a:t>
            </a:r>
          </a:p>
          <a:p>
            <a:pPr>
              <a:lnSpc>
                <a:spcPct val="150000"/>
              </a:lnSpc>
            </a:pPr>
            <a:r>
              <a:rPr lang="en-US" altLang="ko-KR" sz="1050" cap="all" spc="-50" dirty="0">
                <a:solidFill>
                  <a:schemeClr val="bg1"/>
                </a:solidFill>
                <a:latin typeface="+mn-ea"/>
              </a:rPr>
              <a:t>10~20</a:t>
            </a: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대 젊은 층 대상의 패션 </a:t>
            </a:r>
            <a:r>
              <a:rPr lang="ko-KR" altLang="en-US" sz="1050" cap="all" spc="-50" dirty="0" err="1">
                <a:solidFill>
                  <a:schemeClr val="bg1"/>
                </a:solidFill>
                <a:latin typeface="+mn-ea"/>
              </a:rPr>
              <a:t>편집샵을</a:t>
            </a:r>
            <a:endParaRPr lang="en-US" altLang="ko-KR" sz="1050" cap="all" spc="-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고려하여</a:t>
            </a:r>
            <a:r>
              <a:rPr lang="en-US" altLang="ko-KR" sz="1050" cap="all" spc="-5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050" cap="all" spc="-50" dirty="0" err="1">
                <a:solidFill>
                  <a:schemeClr val="bg1"/>
                </a:solidFill>
                <a:latin typeface="+mn-ea"/>
              </a:rPr>
              <a:t>콜라보레이션</a:t>
            </a:r>
            <a:r>
              <a:rPr lang="en-US" altLang="ko-KR" sz="1050" cap="all" spc="-50" dirty="0">
                <a:solidFill>
                  <a:schemeClr val="bg1"/>
                </a:solidFill>
                <a:latin typeface="+mn-ea"/>
              </a:rPr>
              <a:t>&amp;</a:t>
            </a:r>
            <a:r>
              <a:rPr lang="ko-KR" altLang="en-US" sz="1050" cap="all" spc="-50" dirty="0" err="1">
                <a:solidFill>
                  <a:schemeClr val="bg1"/>
                </a:solidFill>
                <a:latin typeface="+mn-ea"/>
              </a:rPr>
              <a:t>고객참여형</a:t>
            </a:r>
            <a:endParaRPr lang="en-US" altLang="ko-KR" sz="1050" cap="all" spc="-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cap="all" spc="-50" dirty="0" err="1">
                <a:solidFill>
                  <a:schemeClr val="bg1"/>
                </a:solidFill>
                <a:latin typeface="+mn-ea"/>
              </a:rPr>
              <a:t>컨텐츠</a:t>
            </a: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 등 핵심</a:t>
            </a:r>
            <a:r>
              <a:rPr lang="en-US" altLang="ko-KR" sz="1050" cap="all" spc="-5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서비스 중심의 기획 및</a:t>
            </a:r>
            <a:endParaRPr lang="en-US" altLang="ko-KR" sz="1050" cap="all" spc="-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디자인으로 제작</a:t>
            </a:r>
            <a:endParaRPr lang="en-US" altLang="ko-KR" sz="1050" cap="all" spc="-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4528" y="1284814"/>
            <a:ext cx="596317" cy="2092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600" spc="-50">
                <a:solidFill>
                  <a:schemeClr val="bg1"/>
                </a:solidFill>
                <a:latin typeface="+mn-ea"/>
              </a:rPr>
              <a:t>커머스</a:t>
            </a:r>
            <a:endParaRPr lang="ko-KR" altLang="en-US" sz="1600" spc="-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Picture 6" descr="C:\Users\siana\Desktop\회사소개서\2021-바인드\Group 28111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905" y="980728"/>
            <a:ext cx="7411655" cy="470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 descr="C:\Users\siana\Desktop\회사소개서\2021-바인드\Layer 52１３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696" y="2227123"/>
            <a:ext cx="2294872" cy="367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 descr="C:\Users\siana\Desktop\회사소개서\2021-바인드\Group 222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200" y="2738106"/>
            <a:ext cx="2291217" cy="367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7929679" y="6298362"/>
            <a:ext cx="1867755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63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Passion &amp; Creative</a:t>
            </a:r>
            <a:endParaRPr lang="ko-KR" altLang="en-US" sz="1463" b="1" dirty="0">
              <a:solidFill>
                <a:schemeClr val="accent1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8278" y="569921"/>
            <a:ext cx="23212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5. Portfolio</a:t>
            </a:r>
            <a:endParaRPr lang="en-US" altLang="ko-KR" sz="2600" b="1" dirty="0">
              <a:solidFill>
                <a:schemeClr val="accent1">
                  <a:lumMod val="40000"/>
                  <a:lumOff val="6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44992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09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463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4528" y="1587704"/>
            <a:ext cx="1205458" cy="3139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2400" spc="-50" dirty="0" err="1">
                <a:solidFill>
                  <a:schemeClr val="bg1"/>
                </a:solidFill>
                <a:latin typeface="+mn-ea"/>
              </a:rPr>
              <a:t>모스바니</a:t>
            </a:r>
            <a:endParaRPr lang="ko-KR" altLang="en-US" sz="2400" spc="-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4528" y="2264048"/>
            <a:ext cx="1874872" cy="324319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cap="all" spc="-50" dirty="0">
                <a:solidFill>
                  <a:schemeClr val="bg1"/>
                </a:solidFill>
                <a:latin typeface="+mn-ea"/>
                <a:cs typeface="Baloo Tamma 2 Medium" panose="03080602040302020200" pitchFamily="66" charset="0"/>
              </a:rPr>
              <a:t>Project</a:t>
            </a:r>
          </a:p>
          <a:p>
            <a:pPr>
              <a:lnSpc>
                <a:spcPct val="150000"/>
              </a:lnSpc>
            </a:pPr>
            <a:r>
              <a:rPr lang="ko-KR" altLang="en-US" sz="1050" cap="all" spc="-50" dirty="0" err="1">
                <a:solidFill>
                  <a:schemeClr val="bg1"/>
                </a:solidFill>
                <a:latin typeface="+mn-ea"/>
              </a:rPr>
              <a:t>인디에프</a:t>
            </a:r>
            <a:r>
              <a:rPr lang="en-US" altLang="ko-KR" sz="1050" cap="all" spc="-5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050" cap="all" spc="-50" dirty="0" err="1">
                <a:solidFill>
                  <a:schemeClr val="bg1"/>
                </a:solidFill>
                <a:latin typeface="+mn-ea"/>
              </a:rPr>
              <a:t>모스바니</a:t>
            </a: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 쇼핑몰 제작</a:t>
            </a:r>
            <a:endParaRPr lang="en-US" altLang="ko-KR" sz="1050" cap="all" spc="-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50" cap="all" spc="-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cap="all" spc="-50" dirty="0">
                <a:solidFill>
                  <a:schemeClr val="bg1"/>
                </a:solidFill>
                <a:latin typeface="+mn-ea"/>
                <a:cs typeface="Baloo Tamma 2 Medium" panose="03080602040302020200" pitchFamily="66" charset="0"/>
              </a:rPr>
              <a:t>Year</a:t>
            </a:r>
          </a:p>
          <a:p>
            <a:pPr>
              <a:lnSpc>
                <a:spcPct val="150000"/>
              </a:lnSpc>
            </a:pPr>
            <a:r>
              <a:rPr lang="en-US" altLang="ko-KR" sz="1050" cap="all" spc="-50" dirty="0">
                <a:solidFill>
                  <a:schemeClr val="bg1"/>
                </a:solidFill>
                <a:latin typeface="+mn-ea"/>
              </a:rPr>
              <a:t>2021</a:t>
            </a:r>
          </a:p>
          <a:p>
            <a:pPr>
              <a:lnSpc>
                <a:spcPct val="150000"/>
              </a:lnSpc>
            </a:pPr>
            <a:endParaRPr lang="en-US" altLang="ko-KR" sz="1050" cap="all" spc="-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cap="all" spc="-50" dirty="0">
                <a:solidFill>
                  <a:schemeClr val="bg1"/>
                </a:solidFill>
                <a:latin typeface="+mn-ea"/>
                <a:cs typeface="Baloo Tamma 2 Medium" panose="03080602040302020200" pitchFamily="66" charset="0"/>
              </a:rPr>
              <a:t>Type</a:t>
            </a:r>
          </a:p>
          <a:p>
            <a:pPr>
              <a:lnSpc>
                <a:spcPct val="150000"/>
              </a:lnSpc>
            </a:pPr>
            <a:r>
              <a:rPr lang="en-US" altLang="ko-KR" sz="1050" cap="all" spc="-50" dirty="0">
                <a:solidFill>
                  <a:schemeClr val="bg1"/>
                </a:solidFill>
                <a:latin typeface="+mn-ea"/>
              </a:rPr>
              <a:t>WEB &amp; Mobile</a:t>
            </a:r>
          </a:p>
          <a:p>
            <a:pPr>
              <a:lnSpc>
                <a:spcPct val="150000"/>
              </a:lnSpc>
            </a:pPr>
            <a:endParaRPr lang="en-US" altLang="ko-KR" sz="1050" b="1" cap="all" spc="-50" dirty="0">
              <a:solidFill>
                <a:schemeClr val="bg1"/>
              </a:solidFill>
              <a:latin typeface="+mn-ea"/>
              <a:cs typeface="Baloo Tamma 2 Medium" panose="03080602040302020200" pitchFamily="66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cap="all" spc="-50" dirty="0">
                <a:solidFill>
                  <a:schemeClr val="bg1"/>
                </a:solidFill>
                <a:latin typeface="+mn-ea"/>
                <a:cs typeface="Baloo Tamma 2 Medium" panose="03080602040302020200" pitchFamily="66" charset="0"/>
              </a:rPr>
              <a:t>Summery</a:t>
            </a:r>
          </a:p>
          <a:p>
            <a:pPr>
              <a:lnSpc>
                <a:spcPct val="150000"/>
              </a:lnSpc>
            </a:pPr>
            <a:r>
              <a:rPr lang="en-US" altLang="ko-KR" sz="1050" cap="all" spc="-50" dirty="0">
                <a:solidFill>
                  <a:schemeClr val="bg1"/>
                </a:solidFill>
                <a:latin typeface="+mn-ea"/>
              </a:rPr>
              <a:t>20</a:t>
            </a: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대</a:t>
            </a:r>
            <a:r>
              <a:rPr lang="en-US" altLang="ko-KR" sz="1050" cap="all" spc="-50" dirty="0">
                <a:solidFill>
                  <a:schemeClr val="bg1"/>
                </a:solidFill>
                <a:latin typeface="+mn-ea"/>
              </a:rPr>
              <a:t>~30</a:t>
            </a: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대 여성층을  </a:t>
            </a:r>
            <a:r>
              <a:rPr lang="ko-KR" altLang="en-US" sz="1050" cap="all" spc="-50" dirty="0" err="1">
                <a:solidFill>
                  <a:schemeClr val="bg1"/>
                </a:solidFill>
                <a:latin typeface="+mn-ea"/>
              </a:rPr>
              <a:t>타켓팅한</a:t>
            </a:r>
            <a:endParaRPr lang="en-US" altLang="ko-KR" sz="1050" cap="all" spc="-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브랜드로 세련되고 </a:t>
            </a:r>
            <a:r>
              <a:rPr lang="ko-KR" altLang="en-US" sz="1050" cap="all" spc="-50" dirty="0" err="1">
                <a:solidFill>
                  <a:schemeClr val="bg1"/>
                </a:solidFill>
                <a:latin typeface="+mn-ea"/>
              </a:rPr>
              <a:t>고급스로운</a:t>
            </a:r>
            <a:endParaRPr lang="en-US" altLang="ko-KR" sz="1050" cap="all" spc="-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따듯한 느낌의 분위기로  제작</a:t>
            </a:r>
            <a:endParaRPr lang="en-US" altLang="ko-KR" sz="1050" cap="all" spc="-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4528" y="1284814"/>
            <a:ext cx="596317" cy="2092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600" spc="-50">
                <a:solidFill>
                  <a:schemeClr val="bg1"/>
                </a:solidFill>
                <a:latin typeface="+mn-ea"/>
              </a:rPr>
              <a:t>커머스</a:t>
            </a:r>
            <a:endParaRPr lang="ko-KR" altLang="en-US" sz="1600" spc="-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9" name="Picture 2" descr="C:\Users\siana\Desktop\회사소개서\모스바니\fre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1" t="26330" r="25581" b="21696"/>
          <a:stretch/>
        </p:blipFill>
        <p:spPr bwMode="auto">
          <a:xfrm>
            <a:off x="2576736" y="1352246"/>
            <a:ext cx="7109992" cy="438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7929679" y="6298362"/>
            <a:ext cx="1867755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63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Passion &amp; Creative</a:t>
            </a:r>
            <a:endParaRPr lang="ko-KR" altLang="en-US" sz="1463" b="1" dirty="0">
              <a:solidFill>
                <a:schemeClr val="accent1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8278" y="569921"/>
            <a:ext cx="23212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5. Portfolio</a:t>
            </a:r>
            <a:endParaRPr lang="en-US" altLang="ko-KR" sz="2600" b="1" dirty="0">
              <a:solidFill>
                <a:schemeClr val="accent1">
                  <a:lumMod val="40000"/>
                  <a:lumOff val="6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79655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09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463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4528" y="1597864"/>
            <a:ext cx="1205458" cy="3139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2400" spc="-50" dirty="0">
                <a:solidFill>
                  <a:schemeClr val="bg1"/>
                </a:solidFill>
                <a:latin typeface="+mn-ea"/>
              </a:rPr>
              <a:t>제주항공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4528" y="2274208"/>
            <a:ext cx="2593018" cy="324319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cap="all" spc="-50" dirty="0">
                <a:solidFill>
                  <a:schemeClr val="bg1"/>
                </a:solidFill>
                <a:latin typeface="+mn-ea"/>
                <a:cs typeface="Baloo Tamma 2 Medium" panose="03080602040302020200" pitchFamily="66" charset="0"/>
              </a:rPr>
              <a:t>Project</a:t>
            </a:r>
          </a:p>
          <a:p>
            <a:pPr>
              <a:lnSpc>
                <a:spcPct val="150000"/>
              </a:lnSpc>
            </a:pP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제주항공 </a:t>
            </a:r>
            <a:r>
              <a:rPr lang="ko-KR" altLang="en-US" sz="1050" cap="all" spc="-50" dirty="0" err="1">
                <a:solidFill>
                  <a:schemeClr val="bg1"/>
                </a:solidFill>
                <a:latin typeface="+mn-ea"/>
              </a:rPr>
              <a:t>굿즈몰</a:t>
            </a: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 제작</a:t>
            </a:r>
            <a:endParaRPr lang="en-US" altLang="ko-KR" sz="1050" cap="all" spc="-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50" cap="all" spc="-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cap="all" spc="-50" dirty="0">
                <a:solidFill>
                  <a:schemeClr val="bg1"/>
                </a:solidFill>
                <a:latin typeface="+mn-ea"/>
                <a:cs typeface="Baloo Tamma 2 Medium" panose="03080602040302020200" pitchFamily="66" charset="0"/>
              </a:rPr>
              <a:t>Year</a:t>
            </a:r>
          </a:p>
          <a:p>
            <a:pPr>
              <a:lnSpc>
                <a:spcPct val="150000"/>
              </a:lnSpc>
            </a:pPr>
            <a:r>
              <a:rPr lang="en-US" altLang="ko-KR" sz="1050" cap="all" spc="-50" dirty="0">
                <a:solidFill>
                  <a:schemeClr val="bg1"/>
                </a:solidFill>
                <a:latin typeface="+mn-ea"/>
              </a:rPr>
              <a:t>2021</a:t>
            </a:r>
          </a:p>
          <a:p>
            <a:pPr>
              <a:lnSpc>
                <a:spcPct val="150000"/>
              </a:lnSpc>
            </a:pPr>
            <a:endParaRPr lang="en-US" altLang="ko-KR" sz="1050" cap="all" spc="-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cap="all" spc="-50" dirty="0">
                <a:solidFill>
                  <a:schemeClr val="bg1"/>
                </a:solidFill>
                <a:latin typeface="+mn-ea"/>
                <a:cs typeface="Baloo Tamma 2 Medium" panose="03080602040302020200" pitchFamily="66" charset="0"/>
              </a:rPr>
              <a:t>Type</a:t>
            </a:r>
          </a:p>
          <a:p>
            <a:pPr>
              <a:lnSpc>
                <a:spcPct val="150000"/>
              </a:lnSpc>
            </a:pPr>
            <a:r>
              <a:rPr lang="en-US" altLang="ko-KR" sz="1050" cap="all" spc="-50" dirty="0">
                <a:solidFill>
                  <a:schemeClr val="bg1"/>
                </a:solidFill>
                <a:latin typeface="+mn-ea"/>
              </a:rPr>
              <a:t>WEB &amp; Mobile</a:t>
            </a:r>
          </a:p>
          <a:p>
            <a:pPr>
              <a:lnSpc>
                <a:spcPct val="150000"/>
              </a:lnSpc>
            </a:pPr>
            <a:endParaRPr lang="en-US" altLang="ko-KR" sz="1050" b="1" cap="all" spc="-50" dirty="0">
              <a:solidFill>
                <a:schemeClr val="bg1"/>
              </a:solidFill>
              <a:latin typeface="+mn-ea"/>
              <a:cs typeface="Baloo Tamma 2 Medium" panose="03080602040302020200" pitchFamily="66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cap="all" spc="-50" dirty="0">
                <a:solidFill>
                  <a:schemeClr val="bg1"/>
                </a:solidFill>
                <a:latin typeface="+mn-ea"/>
                <a:cs typeface="Baloo Tamma 2 Medium" panose="03080602040302020200" pitchFamily="66" charset="0"/>
              </a:rPr>
              <a:t>Summery</a:t>
            </a:r>
          </a:p>
          <a:p>
            <a:pPr>
              <a:lnSpc>
                <a:spcPct val="150000"/>
              </a:lnSpc>
            </a:pP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제주항공 자체 </a:t>
            </a:r>
            <a:r>
              <a:rPr lang="ko-KR" altLang="en-US" sz="1050" cap="all" spc="-50" dirty="0" err="1">
                <a:solidFill>
                  <a:schemeClr val="bg1"/>
                </a:solidFill>
                <a:latin typeface="+mn-ea"/>
              </a:rPr>
              <a:t>굿즈외에</a:t>
            </a: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 다양한 </a:t>
            </a:r>
            <a:r>
              <a:rPr lang="ko-KR" altLang="en-US" sz="1050" cap="all" spc="-50" dirty="0" err="1">
                <a:solidFill>
                  <a:schemeClr val="bg1"/>
                </a:solidFill>
                <a:latin typeface="+mn-ea"/>
              </a:rPr>
              <a:t>콜라보와</a:t>
            </a: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1050" cap="all" spc="-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여행의 기분을 살릴 </a:t>
            </a:r>
            <a:r>
              <a:rPr lang="ko-KR" altLang="en-US" sz="1050" cap="all" spc="-50" dirty="0" err="1">
                <a:solidFill>
                  <a:schemeClr val="bg1"/>
                </a:solidFill>
                <a:latin typeface="+mn-ea"/>
              </a:rPr>
              <a:t>수있도록</a:t>
            </a: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 하여</a:t>
            </a:r>
            <a:endParaRPr lang="en-US" altLang="ko-KR" sz="1050" cap="all" spc="-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사용자의 장시간 접속을 유도한 서비스 제작</a:t>
            </a:r>
            <a:endParaRPr lang="en-US" altLang="ko-KR" sz="1050" cap="all" spc="-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4528" y="1294974"/>
            <a:ext cx="596317" cy="2092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600" spc="-50" dirty="0" err="1">
                <a:solidFill>
                  <a:schemeClr val="bg1"/>
                </a:solidFill>
                <a:latin typeface="+mn-ea"/>
              </a:rPr>
              <a:t>커머스</a:t>
            </a:r>
            <a:endParaRPr lang="ko-KR" altLang="en-US" sz="1600" spc="-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Picture 2" descr="C:\Users\siana\Desktop\회사소개서\2021-제주항공\Web Mockup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616" y="188640"/>
            <a:ext cx="9819273" cy="72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7929679" y="6298362"/>
            <a:ext cx="1867755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63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Passion &amp; Creative</a:t>
            </a:r>
            <a:endParaRPr lang="ko-KR" altLang="en-US" sz="1463" b="1" dirty="0">
              <a:solidFill>
                <a:schemeClr val="accent1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8278" y="569921"/>
            <a:ext cx="23212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5. Portfolio</a:t>
            </a:r>
            <a:endParaRPr lang="en-US" altLang="ko-KR" sz="2600" b="1" dirty="0">
              <a:solidFill>
                <a:schemeClr val="accent1">
                  <a:lumMod val="40000"/>
                  <a:lumOff val="6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4244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09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463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4528" y="1587704"/>
            <a:ext cx="1705916" cy="3139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2400" spc="-50" dirty="0">
                <a:solidFill>
                  <a:schemeClr val="bg1"/>
                </a:solidFill>
                <a:latin typeface="+mn-ea"/>
              </a:rPr>
              <a:t>대교 </a:t>
            </a:r>
            <a:r>
              <a:rPr lang="en-US" altLang="ko-KR" sz="2400" spc="-50" dirty="0">
                <a:solidFill>
                  <a:schemeClr val="bg1"/>
                </a:solidFill>
                <a:latin typeface="+mn-ea"/>
              </a:rPr>
              <a:t>VANBO</a:t>
            </a:r>
            <a:endParaRPr lang="ko-KR" altLang="en-US" sz="2400" spc="-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4528" y="2264048"/>
            <a:ext cx="2439129" cy="324319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cap="all" spc="-50" dirty="0">
                <a:solidFill>
                  <a:schemeClr val="bg1"/>
                </a:solidFill>
                <a:latin typeface="+mn-ea"/>
                <a:cs typeface="Baloo Tamma 2 Medium" panose="03080602040302020200" pitchFamily="66" charset="0"/>
              </a:rPr>
              <a:t>Project</a:t>
            </a:r>
          </a:p>
          <a:p>
            <a:pPr>
              <a:lnSpc>
                <a:spcPct val="150000"/>
              </a:lnSpc>
            </a:pP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대교 </a:t>
            </a:r>
            <a:r>
              <a:rPr lang="en-US" altLang="ko-KR" sz="1050" cap="all" spc="-50" dirty="0">
                <a:solidFill>
                  <a:schemeClr val="bg1"/>
                </a:solidFill>
                <a:latin typeface="+mn-ea"/>
              </a:rPr>
              <a:t>VANBO </a:t>
            </a:r>
            <a:r>
              <a:rPr lang="ko-KR" altLang="en-US" sz="1050" cap="all" spc="-50" dirty="0" err="1">
                <a:solidFill>
                  <a:schemeClr val="bg1"/>
                </a:solidFill>
                <a:latin typeface="+mn-ea"/>
              </a:rPr>
              <a:t>리뉴얼</a:t>
            </a:r>
            <a:endParaRPr lang="en-US" altLang="ko-KR" sz="1050" cap="all" spc="-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50" cap="all" spc="-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cap="all" spc="-50" dirty="0">
                <a:solidFill>
                  <a:schemeClr val="bg1"/>
                </a:solidFill>
                <a:latin typeface="+mn-ea"/>
                <a:cs typeface="Baloo Tamma 2 Medium" panose="03080602040302020200" pitchFamily="66" charset="0"/>
              </a:rPr>
              <a:t>Year</a:t>
            </a:r>
          </a:p>
          <a:p>
            <a:pPr>
              <a:lnSpc>
                <a:spcPct val="150000"/>
              </a:lnSpc>
            </a:pPr>
            <a:r>
              <a:rPr lang="en-US" altLang="ko-KR" sz="1050" cap="all" spc="-50" dirty="0">
                <a:solidFill>
                  <a:schemeClr val="bg1"/>
                </a:solidFill>
                <a:latin typeface="+mn-ea"/>
              </a:rPr>
              <a:t>2021</a:t>
            </a:r>
          </a:p>
          <a:p>
            <a:pPr>
              <a:lnSpc>
                <a:spcPct val="150000"/>
              </a:lnSpc>
            </a:pPr>
            <a:endParaRPr lang="en-US" altLang="ko-KR" sz="1050" cap="all" spc="-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cap="all" spc="-50" dirty="0">
                <a:solidFill>
                  <a:schemeClr val="bg1"/>
                </a:solidFill>
                <a:latin typeface="+mn-ea"/>
                <a:cs typeface="Baloo Tamma 2 Medium" panose="03080602040302020200" pitchFamily="66" charset="0"/>
              </a:rPr>
              <a:t>Type</a:t>
            </a:r>
          </a:p>
          <a:p>
            <a:pPr>
              <a:lnSpc>
                <a:spcPct val="150000"/>
              </a:lnSpc>
            </a:pPr>
            <a:r>
              <a:rPr lang="en-US" altLang="ko-KR" sz="1050" cap="all" spc="-50" dirty="0">
                <a:solidFill>
                  <a:schemeClr val="bg1"/>
                </a:solidFill>
                <a:latin typeface="+mn-ea"/>
              </a:rPr>
              <a:t>WEB &amp; Mobile</a:t>
            </a:r>
          </a:p>
          <a:p>
            <a:pPr>
              <a:lnSpc>
                <a:spcPct val="150000"/>
              </a:lnSpc>
            </a:pPr>
            <a:endParaRPr lang="en-US" altLang="ko-KR" sz="1050" b="1" cap="all" spc="-50" dirty="0">
              <a:solidFill>
                <a:schemeClr val="bg1"/>
              </a:solidFill>
              <a:latin typeface="+mn-ea"/>
              <a:cs typeface="Baloo Tamma 2 Medium" panose="03080602040302020200" pitchFamily="66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cap="all" spc="-50" dirty="0">
                <a:solidFill>
                  <a:schemeClr val="bg1"/>
                </a:solidFill>
                <a:latin typeface="+mn-ea"/>
                <a:cs typeface="Baloo Tamma 2 Medium" panose="03080602040302020200" pitchFamily="66" charset="0"/>
              </a:rPr>
              <a:t>Summery</a:t>
            </a:r>
          </a:p>
          <a:p>
            <a:pPr>
              <a:lnSpc>
                <a:spcPct val="150000"/>
              </a:lnSpc>
            </a:pP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온라인 강의서비스에 맞춰  </a:t>
            </a:r>
            <a:r>
              <a:rPr lang="ko-KR" altLang="en-US" sz="1050" cap="all" spc="-50" dirty="0" err="1">
                <a:solidFill>
                  <a:schemeClr val="bg1"/>
                </a:solidFill>
                <a:latin typeface="+mn-ea"/>
              </a:rPr>
              <a:t>강좌찾기</a:t>
            </a:r>
            <a:r>
              <a:rPr lang="en-US" altLang="ko-KR" sz="1050" cap="all" spc="-50" dirty="0">
                <a:solidFill>
                  <a:schemeClr val="bg1"/>
                </a:solidFill>
                <a:latin typeface="+mn-ea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온라인수업듣기 기능</a:t>
            </a:r>
            <a:r>
              <a:rPr lang="en-US" altLang="ko-KR" sz="1050" cap="all" spc="-5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등 사용자의 </a:t>
            </a:r>
            <a:r>
              <a:rPr lang="ko-KR" altLang="en-US" sz="1050" cap="all" spc="-50" dirty="0" err="1">
                <a:solidFill>
                  <a:schemeClr val="bg1"/>
                </a:solidFill>
                <a:latin typeface="+mn-ea"/>
              </a:rPr>
              <a:t>니즈를</a:t>
            </a:r>
            <a:endParaRPr lang="en-US" altLang="ko-KR" sz="1050" cap="all" spc="-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파악하여</a:t>
            </a:r>
            <a:r>
              <a:rPr lang="en-US" altLang="ko-KR" sz="1050" cap="all" spc="-5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쉽게 </a:t>
            </a:r>
            <a:r>
              <a:rPr lang="ko-KR" altLang="en-US" sz="1050" cap="all" spc="-50" dirty="0" err="1">
                <a:solidFill>
                  <a:schemeClr val="bg1"/>
                </a:solidFill>
                <a:latin typeface="+mn-ea"/>
              </a:rPr>
              <a:t>이용할수</a:t>
            </a: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 있도록 제작</a:t>
            </a:r>
            <a:endParaRPr lang="en-US" altLang="ko-KR" sz="1050" cap="all" spc="-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4528" y="1284814"/>
            <a:ext cx="397545" cy="2092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600" spc="-50" dirty="0">
                <a:solidFill>
                  <a:schemeClr val="bg1"/>
                </a:solidFill>
                <a:latin typeface="+mn-ea"/>
              </a:rPr>
              <a:t>교육</a:t>
            </a:r>
          </a:p>
        </p:txBody>
      </p:sp>
      <p:pic>
        <p:nvPicPr>
          <p:cNvPr id="8" name="Picture 4" descr="C:\Users\siana\Desktop\회사소개서\2021-반보\Isometric Web Mockup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5" b="1"/>
          <a:stretch/>
        </p:blipFill>
        <p:spPr bwMode="auto">
          <a:xfrm>
            <a:off x="2978304" y="1289745"/>
            <a:ext cx="6912769" cy="577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7929679" y="6298362"/>
            <a:ext cx="1867755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63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Passion &amp; Creative</a:t>
            </a:r>
            <a:endParaRPr lang="ko-KR" altLang="en-US" sz="1463" b="1" dirty="0">
              <a:solidFill>
                <a:schemeClr val="accent1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8278" y="569921"/>
            <a:ext cx="23212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5. Portfolio</a:t>
            </a:r>
            <a:endParaRPr lang="en-US" altLang="ko-KR" sz="2600" b="1" dirty="0">
              <a:solidFill>
                <a:schemeClr val="accent1">
                  <a:lumMod val="40000"/>
                  <a:lumOff val="6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5909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09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463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4528" y="1587704"/>
            <a:ext cx="1224694" cy="3139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sz="2400" spc="-50" dirty="0">
                <a:solidFill>
                  <a:schemeClr val="bg1"/>
                </a:solidFill>
                <a:latin typeface="+mn-ea"/>
              </a:rPr>
              <a:t>K-MOOC</a:t>
            </a:r>
            <a:endParaRPr lang="ko-KR" altLang="en-US" sz="2400" spc="-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4528" y="2264048"/>
            <a:ext cx="2169825" cy="348557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cap="all" spc="-50" dirty="0">
                <a:solidFill>
                  <a:schemeClr val="bg1"/>
                </a:solidFill>
                <a:latin typeface="+mn-ea"/>
                <a:cs typeface="Baloo Tamma 2 Medium" panose="03080602040302020200" pitchFamily="66" charset="0"/>
              </a:rPr>
              <a:t>Project</a:t>
            </a:r>
          </a:p>
          <a:p>
            <a:pPr>
              <a:lnSpc>
                <a:spcPct val="150000"/>
              </a:lnSpc>
            </a:pP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차세대 </a:t>
            </a:r>
            <a:r>
              <a:rPr lang="en-US" altLang="ko-KR" sz="1050" cap="all" spc="-50" dirty="0">
                <a:solidFill>
                  <a:schemeClr val="bg1"/>
                </a:solidFill>
                <a:latin typeface="+mn-ea"/>
              </a:rPr>
              <a:t>K-MOOC </a:t>
            </a: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플랫폼 구축사업</a:t>
            </a:r>
            <a:endParaRPr lang="en-US" altLang="ko-KR" sz="1050" cap="all" spc="-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50" cap="all" spc="-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cap="all" spc="-50" dirty="0">
                <a:solidFill>
                  <a:schemeClr val="bg1"/>
                </a:solidFill>
                <a:latin typeface="+mn-ea"/>
                <a:cs typeface="Baloo Tamma 2 Medium" panose="03080602040302020200" pitchFamily="66" charset="0"/>
              </a:rPr>
              <a:t>Year</a:t>
            </a:r>
          </a:p>
          <a:p>
            <a:pPr>
              <a:lnSpc>
                <a:spcPct val="150000"/>
              </a:lnSpc>
            </a:pPr>
            <a:r>
              <a:rPr lang="en-US" altLang="ko-KR" sz="1050" cap="all" spc="-50" dirty="0">
                <a:solidFill>
                  <a:schemeClr val="bg1"/>
                </a:solidFill>
                <a:latin typeface="+mn-ea"/>
              </a:rPr>
              <a:t>2021</a:t>
            </a:r>
          </a:p>
          <a:p>
            <a:pPr>
              <a:lnSpc>
                <a:spcPct val="150000"/>
              </a:lnSpc>
            </a:pPr>
            <a:endParaRPr lang="en-US" altLang="ko-KR" sz="1050" cap="all" spc="-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cap="all" spc="-50" dirty="0">
                <a:solidFill>
                  <a:schemeClr val="bg1"/>
                </a:solidFill>
                <a:latin typeface="+mn-ea"/>
                <a:cs typeface="Baloo Tamma 2 Medium" panose="03080602040302020200" pitchFamily="66" charset="0"/>
              </a:rPr>
              <a:t>Type</a:t>
            </a:r>
          </a:p>
          <a:p>
            <a:pPr>
              <a:lnSpc>
                <a:spcPct val="150000"/>
              </a:lnSpc>
            </a:pPr>
            <a:r>
              <a:rPr lang="en-US" altLang="ko-KR" sz="1050" cap="all" spc="-50" dirty="0">
                <a:solidFill>
                  <a:schemeClr val="bg1"/>
                </a:solidFill>
                <a:latin typeface="+mn-ea"/>
              </a:rPr>
              <a:t>WEB &amp; Mobile</a:t>
            </a:r>
          </a:p>
          <a:p>
            <a:pPr>
              <a:lnSpc>
                <a:spcPct val="150000"/>
              </a:lnSpc>
            </a:pPr>
            <a:endParaRPr lang="en-US" altLang="ko-KR" sz="1050" b="1" cap="all" spc="-50" dirty="0">
              <a:solidFill>
                <a:schemeClr val="bg1"/>
              </a:solidFill>
              <a:latin typeface="+mn-ea"/>
              <a:cs typeface="Baloo Tamma 2 Medium" panose="03080602040302020200" pitchFamily="66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cap="all" spc="-50" dirty="0">
                <a:solidFill>
                  <a:schemeClr val="bg1"/>
                </a:solidFill>
                <a:latin typeface="+mn-ea"/>
                <a:cs typeface="Baloo Tamma 2 Medium" panose="03080602040302020200" pitchFamily="66" charset="0"/>
              </a:rPr>
              <a:t>Summery</a:t>
            </a:r>
          </a:p>
          <a:p>
            <a:pPr>
              <a:lnSpc>
                <a:spcPct val="150000"/>
              </a:lnSpc>
            </a:pPr>
            <a:r>
              <a:rPr lang="ko-KR" altLang="en-US" sz="1050" cap="all" spc="-50" dirty="0" err="1">
                <a:solidFill>
                  <a:schemeClr val="bg1"/>
                </a:solidFill>
                <a:latin typeface="+mn-ea"/>
              </a:rPr>
              <a:t>온텍트</a:t>
            </a: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 동영상 강의 제공 서비스를</a:t>
            </a:r>
            <a:endParaRPr lang="en-US" altLang="ko-KR" sz="1050" cap="all" spc="-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고려하여 강의 정보를 </a:t>
            </a:r>
            <a:r>
              <a:rPr lang="ko-KR" altLang="en-US" sz="1050" cap="all" spc="-50" dirty="0" err="1">
                <a:solidFill>
                  <a:schemeClr val="bg1"/>
                </a:solidFill>
                <a:latin typeface="+mn-ea"/>
              </a:rPr>
              <a:t>가독성을</a:t>
            </a: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 높인</a:t>
            </a:r>
            <a:endParaRPr lang="en-US" altLang="ko-KR" sz="1050" cap="all" spc="-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새로운  홈페이지 제작</a:t>
            </a:r>
            <a:endParaRPr lang="en-US" altLang="ko-KR" sz="1050" cap="all" spc="-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50" cap="all" spc="-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4528" y="1284814"/>
            <a:ext cx="397545" cy="2092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600" spc="-50" dirty="0">
                <a:solidFill>
                  <a:schemeClr val="bg1"/>
                </a:solidFill>
                <a:latin typeface="+mn-ea"/>
              </a:rPr>
              <a:t>교육</a:t>
            </a:r>
          </a:p>
        </p:txBody>
      </p:sp>
      <p:pic>
        <p:nvPicPr>
          <p:cNvPr id="8" name="Picture 3" descr="C:\Users\siana\Desktop\회사소개서\2021-k-mooc\목업_정면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13" t="48264" r="15747" b="25014"/>
          <a:stretch/>
        </p:blipFill>
        <p:spPr bwMode="auto">
          <a:xfrm>
            <a:off x="8317052" y="3501008"/>
            <a:ext cx="1388476" cy="266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80592" y="836712"/>
            <a:ext cx="9361039" cy="541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7929679" y="6298362"/>
            <a:ext cx="1867755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63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Passion &amp; Creative</a:t>
            </a:r>
            <a:endParaRPr lang="ko-KR" altLang="en-US" sz="1463" b="1" dirty="0">
              <a:solidFill>
                <a:schemeClr val="accent1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8278" y="569921"/>
            <a:ext cx="23212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5. Portfolio</a:t>
            </a:r>
            <a:endParaRPr lang="en-US" altLang="ko-KR" sz="2600" b="1" dirty="0">
              <a:solidFill>
                <a:schemeClr val="accent1">
                  <a:lumMod val="40000"/>
                  <a:lumOff val="6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11470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09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463">
              <a:solidFill>
                <a:schemeClr val="bg1"/>
              </a:solidFill>
            </a:endParaRPr>
          </a:p>
        </p:txBody>
      </p:sp>
      <p:pic>
        <p:nvPicPr>
          <p:cNvPr id="5" name="Picture 4" descr="D:\디자인팀\회사소개서_새로작업\시아나_새로작업\문서이미지\포폴\hanhwa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59" r="24400" b="17543"/>
          <a:stretch/>
        </p:blipFill>
        <p:spPr bwMode="auto">
          <a:xfrm>
            <a:off x="3167188" y="1276862"/>
            <a:ext cx="6728652" cy="521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4528" y="1588671"/>
            <a:ext cx="1808187" cy="3139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2400" spc="-50" dirty="0">
                <a:solidFill>
                  <a:schemeClr val="bg1"/>
                </a:solidFill>
                <a:latin typeface="+mn-ea"/>
              </a:rPr>
              <a:t>한화손해보험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4528" y="2284368"/>
            <a:ext cx="2490425" cy="3696718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cap="all" spc="-50" dirty="0">
                <a:solidFill>
                  <a:schemeClr val="bg1"/>
                </a:solidFill>
                <a:latin typeface="+mn-ea"/>
                <a:cs typeface="Baloo Tamma 2 Medium" panose="03080602040302020200" pitchFamily="66" charset="0"/>
              </a:rPr>
              <a:t>Project</a:t>
            </a:r>
          </a:p>
          <a:p>
            <a:pPr>
              <a:lnSpc>
                <a:spcPct val="150000"/>
              </a:lnSpc>
            </a:pP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한화손해보험 보험계약 대출서비스</a:t>
            </a:r>
            <a:r>
              <a:rPr lang="en-US" altLang="ko-KR" sz="1050" cap="all" spc="-50" dirty="0">
                <a:solidFill>
                  <a:schemeClr val="bg1"/>
                </a:solidFill>
                <a:latin typeface="+mn-ea"/>
              </a:rPr>
              <a:t/>
            </a:r>
            <a:br>
              <a:rPr lang="en-US" altLang="ko-KR" sz="1050" cap="all" spc="-50" dirty="0">
                <a:solidFill>
                  <a:schemeClr val="bg1"/>
                </a:solidFill>
                <a:latin typeface="+mn-ea"/>
              </a:rPr>
            </a:br>
            <a:r>
              <a:rPr lang="en-US" altLang="ko-KR" sz="1050" cap="all" spc="-5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간편로그인</a:t>
            </a:r>
            <a:r>
              <a:rPr lang="en-US" altLang="ko-KR" sz="1050" cap="all" spc="-5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간편인증을 통한 대출서비스</a:t>
            </a:r>
            <a:r>
              <a:rPr lang="en-US" altLang="ko-KR" sz="1050" cap="all" spc="-50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050" cap="all" spc="-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cap="all" spc="-50" dirty="0">
                <a:solidFill>
                  <a:schemeClr val="bg1"/>
                </a:solidFill>
                <a:latin typeface="+mn-ea"/>
                <a:cs typeface="Baloo Tamma 2 Medium" panose="03080602040302020200" pitchFamily="66" charset="0"/>
              </a:rPr>
              <a:t>Year</a:t>
            </a:r>
          </a:p>
          <a:p>
            <a:pPr>
              <a:lnSpc>
                <a:spcPct val="150000"/>
              </a:lnSpc>
            </a:pPr>
            <a:r>
              <a:rPr lang="en-US" altLang="ko-KR" sz="1050" cap="all" spc="-50" dirty="0">
                <a:solidFill>
                  <a:schemeClr val="bg1"/>
                </a:solidFill>
                <a:latin typeface="+mn-ea"/>
              </a:rPr>
              <a:t>2020</a:t>
            </a:r>
          </a:p>
          <a:p>
            <a:pPr>
              <a:lnSpc>
                <a:spcPct val="150000"/>
              </a:lnSpc>
            </a:pPr>
            <a:endParaRPr lang="en-US" altLang="ko-KR" sz="1050" cap="all" spc="-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cap="all" spc="-50" dirty="0">
                <a:solidFill>
                  <a:schemeClr val="bg1"/>
                </a:solidFill>
                <a:latin typeface="+mn-ea"/>
                <a:cs typeface="Baloo Tamma 2 Medium" panose="03080602040302020200" pitchFamily="66" charset="0"/>
              </a:rPr>
              <a:t>Type</a:t>
            </a:r>
          </a:p>
          <a:p>
            <a:pPr>
              <a:lnSpc>
                <a:spcPct val="150000"/>
              </a:lnSpc>
            </a:pPr>
            <a:r>
              <a:rPr lang="en-US" altLang="ko-KR" sz="1050" cap="all" spc="-50" dirty="0">
                <a:solidFill>
                  <a:schemeClr val="bg1"/>
                </a:solidFill>
                <a:latin typeface="+mn-ea"/>
              </a:rPr>
              <a:t>Mobile Web</a:t>
            </a:r>
          </a:p>
          <a:p>
            <a:pPr>
              <a:lnSpc>
                <a:spcPct val="150000"/>
              </a:lnSpc>
            </a:pPr>
            <a:endParaRPr lang="en-US" altLang="ko-KR" sz="1050" cap="all" spc="-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cap="all" spc="-50" dirty="0">
                <a:solidFill>
                  <a:schemeClr val="bg1"/>
                </a:solidFill>
                <a:latin typeface="+mn-ea"/>
                <a:cs typeface="Baloo Tamma 2 Medium" panose="03080602040302020200" pitchFamily="66" charset="0"/>
              </a:rPr>
              <a:t>Summery</a:t>
            </a:r>
          </a:p>
          <a:p>
            <a:pPr>
              <a:lnSpc>
                <a:spcPct val="150000"/>
              </a:lnSpc>
            </a:pP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기존의 </a:t>
            </a:r>
            <a:r>
              <a:rPr lang="ko-KR" altLang="en-US" sz="1050" cap="all" spc="-50" dirty="0" err="1">
                <a:solidFill>
                  <a:schemeClr val="bg1"/>
                </a:solidFill>
                <a:latin typeface="+mn-ea"/>
              </a:rPr>
              <a:t>네이티브앱을</a:t>
            </a: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050" cap="all" spc="-50" dirty="0" err="1">
                <a:solidFill>
                  <a:schemeClr val="bg1"/>
                </a:solidFill>
                <a:latin typeface="+mn-ea"/>
              </a:rPr>
              <a:t>모바일웹으로</a:t>
            </a: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1050" cap="all" spc="-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새롭게 구축하여 간편인증시스템을 도입</a:t>
            </a:r>
            <a:endParaRPr lang="en-US" altLang="ko-KR" sz="1050" cap="all" spc="-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기존의 대출서비스를 보다 간편한 </a:t>
            </a:r>
            <a:endParaRPr lang="en-US" altLang="ko-KR" sz="1050" cap="all" spc="-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스텝으로 제공</a:t>
            </a:r>
            <a:endParaRPr lang="en-US" altLang="ko-KR" sz="1050" cap="all" spc="-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4528" y="1285781"/>
            <a:ext cx="397545" cy="2092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600" spc="-50" dirty="0">
                <a:solidFill>
                  <a:schemeClr val="bg1"/>
                </a:solidFill>
                <a:latin typeface="+mn-ea"/>
              </a:rPr>
              <a:t>금융</a:t>
            </a:r>
          </a:p>
        </p:txBody>
      </p:sp>
      <p:pic>
        <p:nvPicPr>
          <p:cNvPr id="9" name="Picture 3" descr="D:\디자인팀\회사소개서_새로작업\시아나_새로작업\문서이미지\png_iphone_g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0" b="14637"/>
          <a:stretch/>
        </p:blipFill>
        <p:spPr bwMode="auto">
          <a:xfrm>
            <a:off x="3156680" y="1276862"/>
            <a:ext cx="6768752" cy="521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7929679" y="6298362"/>
            <a:ext cx="1867755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63" b="1" dirty="0">
                <a:solidFill>
                  <a:schemeClr val="tx2"/>
                </a:solidFill>
                <a:latin typeface="+mn-ea"/>
              </a:rPr>
              <a:t>Passion &amp; Creative</a:t>
            </a:r>
            <a:endParaRPr lang="ko-KR" altLang="en-US" sz="1463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8278" y="569921"/>
            <a:ext cx="23212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5. Portfolio</a:t>
            </a:r>
            <a:endParaRPr lang="en-US" altLang="ko-KR" sz="2600" b="1" dirty="0">
              <a:solidFill>
                <a:schemeClr val="accent1">
                  <a:lumMod val="40000"/>
                  <a:lumOff val="6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02844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289" y="0"/>
            <a:ext cx="6260713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47217" y="1862614"/>
            <a:ext cx="4584002" cy="2818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Table of Contents</a:t>
            </a:r>
          </a:p>
          <a:p>
            <a:endParaRPr lang="en-US" altLang="ko-KR" sz="1463" b="1" dirty="0">
              <a:solidFill>
                <a:schemeClr val="accent1">
                  <a:lumMod val="40000"/>
                  <a:lumOff val="60000"/>
                </a:schemeClr>
              </a:solidFill>
              <a:latin typeface="+mn-ea"/>
            </a:endParaRPr>
          </a:p>
          <a:p>
            <a:pPr marL="278606" indent="-278606">
              <a:buAutoNum type="arabicPeriod"/>
            </a:pPr>
            <a:r>
              <a:rPr lang="en-US" altLang="ko-KR" sz="195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Overview</a:t>
            </a:r>
          </a:p>
          <a:p>
            <a:pPr marL="278606" indent="-278606">
              <a:buAutoNum type="arabicPeriod"/>
            </a:pPr>
            <a:r>
              <a:rPr lang="en-US" altLang="ko-KR" sz="195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Organization</a:t>
            </a:r>
            <a:endParaRPr lang="en-US" altLang="ko-KR" sz="1950" b="1" dirty="0">
              <a:solidFill>
                <a:schemeClr val="accent1">
                  <a:lumMod val="40000"/>
                  <a:lumOff val="60000"/>
                </a:schemeClr>
              </a:solidFill>
              <a:latin typeface="+mn-ea"/>
            </a:endParaRPr>
          </a:p>
          <a:p>
            <a:pPr marL="278606" indent="-278606">
              <a:buAutoNum type="arabicPeriod"/>
            </a:pPr>
            <a:r>
              <a:rPr lang="en-US" altLang="ko-KR" sz="195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History</a:t>
            </a:r>
            <a:endParaRPr lang="en-US" altLang="ko-KR" sz="1950" b="1" dirty="0">
              <a:solidFill>
                <a:schemeClr val="accent1">
                  <a:lumMod val="40000"/>
                  <a:lumOff val="60000"/>
                </a:schemeClr>
              </a:solidFill>
              <a:latin typeface="+mn-ea"/>
            </a:endParaRPr>
          </a:p>
          <a:p>
            <a:pPr marL="278606" indent="-278606">
              <a:buAutoNum type="arabicPeriod"/>
            </a:pPr>
            <a:r>
              <a:rPr lang="en-US" altLang="ko-KR" sz="195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What We Do</a:t>
            </a:r>
          </a:p>
          <a:p>
            <a:pPr marL="278606" indent="-278606">
              <a:buAutoNum type="arabicPeriod"/>
            </a:pPr>
            <a:r>
              <a:rPr lang="en-US" altLang="ko-KR" sz="195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Portfolio</a:t>
            </a:r>
            <a:endParaRPr lang="en-US" altLang="ko-KR" sz="1950" b="1" dirty="0" smtClean="0">
              <a:solidFill>
                <a:schemeClr val="accent1">
                  <a:lumMod val="40000"/>
                  <a:lumOff val="60000"/>
                </a:schemeClr>
              </a:solidFill>
              <a:latin typeface="+mn-ea"/>
            </a:endParaRPr>
          </a:p>
          <a:p>
            <a:pPr marL="278606" indent="-278606">
              <a:buAutoNum type="arabicPeriod"/>
            </a:pPr>
            <a:r>
              <a:rPr lang="en-US" altLang="ko-KR" sz="195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Clients</a:t>
            </a:r>
          </a:p>
          <a:p>
            <a:pPr marL="278606" indent="-278606">
              <a:buAutoNum type="arabicPeriod"/>
            </a:pPr>
            <a:r>
              <a:rPr lang="en-US" altLang="ko-KR" sz="195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Contact</a:t>
            </a:r>
            <a:endParaRPr lang="ko-KR" altLang="en-US" sz="1950" b="1" dirty="0">
              <a:solidFill>
                <a:schemeClr val="accent1">
                  <a:lumMod val="40000"/>
                  <a:lumOff val="60000"/>
                </a:schemeClr>
              </a:solidFill>
              <a:latin typeface="+mn-ea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2108643"/>
            <a:ext cx="1253728" cy="12456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929679" y="6298362"/>
            <a:ext cx="1867755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63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Passion &amp; Creative</a:t>
            </a:r>
            <a:endParaRPr lang="ko-KR" altLang="en-US" sz="1463" b="1" dirty="0">
              <a:solidFill>
                <a:schemeClr val="accent1">
                  <a:lumMod val="40000"/>
                  <a:lumOff val="6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5720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09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463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4528" y="1588671"/>
            <a:ext cx="1261564" cy="3139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2400" spc="-50" dirty="0">
                <a:solidFill>
                  <a:schemeClr val="bg1"/>
                </a:solidFill>
                <a:latin typeface="+mn-ea"/>
              </a:rPr>
              <a:t>대림 </a:t>
            </a:r>
            <a:r>
              <a:rPr lang="en-US" altLang="ko-KR" sz="2400" spc="-50" dirty="0">
                <a:solidFill>
                  <a:schemeClr val="bg1"/>
                </a:solidFill>
                <a:latin typeface="+mn-ea"/>
              </a:rPr>
              <a:t>FnC</a:t>
            </a:r>
            <a:endParaRPr lang="ko-KR" altLang="en-US" sz="2400" spc="-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4528" y="2284368"/>
            <a:ext cx="2221121" cy="348557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cap="all" spc="-50" dirty="0">
                <a:solidFill>
                  <a:schemeClr val="bg1"/>
                </a:solidFill>
                <a:latin typeface="+mn-ea"/>
                <a:cs typeface="Baloo Tamma 2 Medium" panose="03080602040302020200" pitchFamily="66" charset="0"/>
              </a:rPr>
              <a:t>Project</a:t>
            </a:r>
          </a:p>
          <a:p>
            <a:pPr>
              <a:lnSpc>
                <a:spcPct val="150000"/>
              </a:lnSpc>
            </a:pP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대림 </a:t>
            </a:r>
            <a:r>
              <a:rPr lang="en-US" altLang="ko-KR" sz="1050" cap="all" spc="-50" dirty="0">
                <a:solidFill>
                  <a:schemeClr val="bg1"/>
                </a:solidFill>
                <a:latin typeface="+mn-ea"/>
              </a:rPr>
              <a:t>FnC </a:t>
            </a: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사이트 신규 구축</a:t>
            </a:r>
            <a:endParaRPr lang="en-US" altLang="ko-KR" sz="1050" cap="all" spc="-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50" cap="all" spc="-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cap="all" spc="-50" dirty="0">
                <a:solidFill>
                  <a:schemeClr val="bg1"/>
                </a:solidFill>
                <a:latin typeface="+mn-ea"/>
                <a:cs typeface="Baloo Tamma 2 Medium" panose="03080602040302020200" pitchFamily="66" charset="0"/>
              </a:rPr>
              <a:t>Year</a:t>
            </a:r>
          </a:p>
          <a:p>
            <a:pPr>
              <a:lnSpc>
                <a:spcPct val="150000"/>
              </a:lnSpc>
            </a:pPr>
            <a:r>
              <a:rPr lang="en-US" altLang="ko-KR" sz="1050" cap="all" spc="-50" dirty="0">
                <a:solidFill>
                  <a:schemeClr val="bg1"/>
                </a:solidFill>
                <a:latin typeface="+mn-ea"/>
              </a:rPr>
              <a:t>2020</a:t>
            </a:r>
          </a:p>
          <a:p>
            <a:pPr>
              <a:lnSpc>
                <a:spcPct val="150000"/>
              </a:lnSpc>
            </a:pPr>
            <a:endParaRPr lang="en-US" altLang="ko-KR" sz="1050" cap="all" spc="-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cap="all" spc="-50" dirty="0">
                <a:solidFill>
                  <a:schemeClr val="bg1"/>
                </a:solidFill>
                <a:latin typeface="+mn-ea"/>
                <a:cs typeface="Baloo Tamma 2 Medium" panose="03080602040302020200" pitchFamily="66" charset="0"/>
              </a:rPr>
              <a:t>Type</a:t>
            </a:r>
          </a:p>
          <a:p>
            <a:pPr>
              <a:lnSpc>
                <a:spcPct val="150000"/>
              </a:lnSpc>
            </a:pPr>
            <a:r>
              <a:rPr lang="en-US" altLang="ko-KR" sz="1050" cap="all" spc="-50" dirty="0">
                <a:solidFill>
                  <a:schemeClr val="bg1"/>
                </a:solidFill>
                <a:latin typeface="+mn-ea"/>
              </a:rPr>
              <a:t>PC Web</a:t>
            </a:r>
          </a:p>
          <a:p>
            <a:pPr>
              <a:lnSpc>
                <a:spcPct val="150000"/>
              </a:lnSpc>
            </a:pPr>
            <a:endParaRPr lang="en-US" altLang="ko-KR" sz="1050" cap="all" spc="-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cap="all" spc="-50" dirty="0">
                <a:solidFill>
                  <a:schemeClr val="bg1"/>
                </a:solidFill>
                <a:latin typeface="+mn-ea"/>
                <a:cs typeface="Baloo Tamma 2 Medium" panose="03080602040302020200" pitchFamily="66" charset="0"/>
              </a:rPr>
              <a:t>Summery</a:t>
            </a:r>
          </a:p>
          <a:p>
            <a:pPr>
              <a:lnSpc>
                <a:spcPct val="150000"/>
              </a:lnSpc>
            </a:pP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대림 </a:t>
            </a:r>
            <a:r>
              <a:rPr lang="en-US" altLang="ko-KR" sz="1050" cap="all" spc="-50" dirty="0">
                <a:solidFill>
                  <a:schemeClr val="bg1"/>
                </a:solidFill>
                <a:latin typeface="+mn-ea"/>
              </a:rPr>
              <a:t>FnC Film </a:t>
            </a: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신규사업 구축에 따른</a:t>
            </a:r>
            <a:endParaRPr lang="en-US" altLang="ko-KR" sz="1050" cap="all" spc="-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기업정보 및 계열사</a:t>
            </a:r>
            <a:r>
              <a:rPr lang="en-US" altLang="ko-KR" sz="1050" cap="all" spc="-5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사업 소개</a:t>
            </a:r>
            <a:r>
              <a:rPr lang="en-US" altLang="ko-KR" sz="1050" cap="all" spc="-50" dirty="0">
                <a:solidFill>
                  <a:schemeClr val="bg1"/>
                </a:solidFill>
                <a:latin typeface="+mn-ea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제품문의 접수 등을 목적으로 </a:t>
            </a:r>
            <a:endParaRPr lang="en-US" altLang="ko-KR" sz="1050" cap="all" spc="-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운영되는 웹사이트</a:t>
            </a:r>
            <a:endParaRPr lang="en-US" altLang="ko-KR" sz="1050" cap="all" spc="-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4528" y="1285781"/>
            <a:ext cx="596317" cy="2092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600" spc="-50" dirty="0">
                <a:solidFill>
                  <a:schemeClr val="bg1"/>
                </a:solidFill>
                <a:latin typeface="+mn-ea"/>
              </a:rPr>
              <a:t>브랜드</a:t>
            </a:r>
          </a:p>
        </p:txBody>
      </p:sp>
      <p:pic>
        <p:nvPicPr>
          <p:cNvPr id="8" name="Picture 4" descr="D:\디자인팀\회사소개서_새로작업\시아나_새로작업\문서이미지\포폴\daelim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99" t="8885" r="39816" b="24759"/>
          <a:stretch/>
        </p:blipFill>
        <p:spPr bwMode="auto">
          <a:xfrm>
            <a:off x="2973102" y="1286511"/>
            <a:ext cx="6932898" cy="511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7929679" y="6298362"/>
            <a:ext cx="1867755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63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Passion &amp; Creative</a:t>
            </a:r>
            <a:endParaRPr lang="ko-KR" altLang="en-US" sz="1463" b="1" dirty="0">
              <a:solidFill>
                <a:schemeClr val="accent1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8278" y="569921"/>
            <a:ext cx="23212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5. Portfolio</a:t>
            </a:r>
            <a:endParaRPr lang="en-US" altLang="ko-KR" sz="2600" b="1" dirty="0">
              <a:solidFill>
                <a:schemeClr val="accent1">
                  <a:lumMod val="40000"/>
                  <a:lumOff val="6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1070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09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463">
              <a:solidFill>
                <a:schemeClr val="bg1"/>
              </a:solidFill>
            </a:endParaRPr>
          </a:p>
        </p:txBody>
      </p:sp>
      <p:pic>
        <p:nvPicPr>
          <p:cNvPr id="5" name="Picture 2" descr="D:\디자인팀\회사소개서_새로작업\시아나_새로작업\03.자료\퓨엠,지사\캡쳐본\지사관리\20200811_173158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47"/>
          <a:stretch/>
        </p:blipFill>
        <p:spPr bwMode="auto">
          <a:xfrm>
            <a:off x="3637325" y="1480030"/>
            <a:ext cx="5329073" cy="370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4528" y="1603326"/>
            <a:ext cx="1284006" cy="3139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sz="2400" spc="-50" dirty="0">
                <a:solidFill>
                  <a:schemeClr val="bg1"/>
                </a:solidFill>
                <a:latin typeface="+mn-ea"/>
              </a:rPr>
              <a:t>BJ </a:t>
            </a:r>
            <a:r>
              <a:rPr lang="ko-KR" altLang="en-US" sz="2400" spc="-50" dirty="0">
                <a:solidFill>
                  <a:schemeClr val="bg1"/>
                </a:solidFill>
                <a:latin typeface="+mn-ea"/>
              </a:rPr>
              <a:t>소프트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4528" y="2294528"/>
            <a:ext cx="1874872" cy="348557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cap="all" spc="-50" dirty="0">
                <a:solidFill>
                  <a:schemeClr val="bg1"/>
                </a:solidFill>
                <a:latin typeface="+mn-ea"/>
                <a:cs typeface="Baloo Tamma 2 Medium" panose="03080602040302020200" pitchFamily="66" charset="0"/>
              </a:rPr>
              <a:t>Project</a:t>
            </a:r>
          </a:p>
          <a:p>
            <a:pPr>
              <a:lnSpc>
                <a:spcPct val="150000"/>
              </a:lnSpc>
            </a:pP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지사관리 시스템</a:t>
            </a:r>
            <a:endParaRPr lang="en-US" altLang="ko-KR" sz="1050" cap="all" spc="-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50" cap="all" spc="-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cap="all" spc="-50" dirty="0">
                <a:solidFill>
                  <a:schemeClr val="bg1"/>
                </a:solidFill>
                <a:latin typeface="+mn-ea"/>
                <a:cs typeface="Baloo Tamma 2 Medium" panose="03080602040302020200" pitchFamily="66" charset="0"/>
              </a:rPr>
              <a:t>Year</a:t>
            </a:r>
          </a:p>
          <a:p>
            <a:pPr>
              <a:lnSpc>
                <a:spcPct val="150000"/>
              </a:lnSpc>
            </a:pPr>
            <a:r>
              <a:rPr lang="en-US" altLang="ko-KR" sz="1050" cap="all" spc="-50" dirty="0">
                <a:solidFill>
                  <a:schemeClr val="bg1"/>
                </a:solidFill>
                <a:latin typeface="+mn-ea"/>
              </a:rPr>
              <a:t>2020</a:t>
            </a:r>
          </a:p>
          <a:p>
            <a:pPr>
              <a:lnSpc>
                <a:spcPct val="150000"/>
              </a:lnSpc>
            </a:pPr>
            <a:endParaRPr lang="en-US" altLang="ko-KR" sz="1050" cap="all" spc="-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cap="all" spc="-50" dirty="0">
                <a:solidFill>
                  <a:schemeClr val="bg1"/>
                </a:solidFill>
                <a:latin typeface="+mn-ea"/>
                <a:cs typeface="Baloo Tamma 2 Medium" panose="03080602040302020200" pitchFamily="66" charset="0"/>
              </a:rPr>
              <a:t>Type</a:t>
            </a:r>
          </a:p>
          <a:p>
            <a:pPr>
              <a:lnSpc>
                <a:spcPct val="150000"/>
              </a:lnSpc>
            </a:pPr>
            <a:r>
              <a:rPr lang="en-US" altLang="ko-KR" sz="1050" cap="all" spc="-50" dirty="0">
                <a:solidFill>
                  <a:schemeClr val="bg1"/>
                </a:solidFill>
                <a:latin typeface="+mn-ea"/>
              </a:rPr>
              <a:t>PC</a:t>
            </a: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050" cap="all" spc="-50" dirty="0">
                <a:solidFill>
                  <a:schemeClr val="bg1"/>
                </a:solidFill>
                <a:latin typeface="+mn-ea"/>
              </a:rPr>
              <a:t>Web</a:t>
            </a:r>
          </a:p>
          <a:p>
            <a:pPr>
              <a:lnSpc>
                <a:spcPct val="150000"/>
              </a:lnSpc>
            </a:pPr>
            <a:endParaRPr lang="en-US" altLang="ko-KR" sz="1050" cap="all" spc="-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cap="all" spc="-50" dirty="0">
                <a:solidFill>
                  <a:schemeClr val="bg1"/>
                </a:solidFill>
                <a:latin typeface="+mn-ea"/>
                <a:cs typeface="Baloo Tamma 2 Medium" panose="03080602040302020200" pitchFamily="66" charset="0"/>
              </a:rPr>
              <a:t>Summery</a:t>
            </a:r>
          </a:p>
          <a:p>
            <a:pPr>
              <a:lnSpc>
                <a:spcPct val="150000"/>
              </a:lnSpc>
            </a:pP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교보재 및 교재활용 강사관리를</a:t>
            </a:r>
            <a:endParaRPr lang="en-US" altLang="ko-KR" sz="1050" cap="all" spc="-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가맹점이 직접 관리하며</a:t>
            </a:r>
            <a:endParaRPr lang="en-US" altLang="ko-KR" sz="1050" cap="all" spc="-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cap="all" spc="-50" dirty="0">
                <a:solidFill>
                  <a:schemeClr val="bg1"/>
                </a:solidFill>
                <a:latin typeface="+mn-ea"/>
              </a:rPr>
              <a:t>PG</a:t>
            </a: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사 연동을 통해 정산까지 </a:t>
            </a:r>
            <a:endParaRPr lang="en-US" altLang="ko-KR" sz="1050" cap="all" spc="-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cap="all" spc="-50" dirty="0">
                <a:solidFill>
                  <a:schemeClr val="bg1"/>
                </a:solidFill>
                <a:latin typeface="+mn-ea"/>
              </a:rPr>
              <a:t>관리운영이 가능한 시스템 구축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4528" y="1295042"/>
            <a:ext cx="596317" cy="2092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600" spc="-50" dirty="0">
                <a:solidFill>
                  <a:schemeClr val="bg1"/>
                </a:solidFill>
                <a:latin typeface="+mn-ea"/>
              </a:rPr>
              <a:t>브랜드</a:t>
            </a:r>
          </a:p>
        </p:txBody>
      </p:sp>
      <p:pic>
        <p:nvPicPr>
          <p:cNvPr id="9" name="Picture 13" descr="D:\디자인팀\회사소개서_새로작업\시아나_새로작업\문서이미지\png_mac_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900" y="1410112"/>
            <a:ext cx="6627152" cy="4174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D:\디자인팀\회사소개서_새로작업\시아나_새로작업\03.자료\퓨엠,지사\캡쳐본\지사관리\20200811_173229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" t="3504" b="2228"/>
          <a:stretch/>
        </p:blipFill>
        <p:spPr bwMode="auto">
          <a:xfrm>
            <a:off x="6301861" y="2734781"/>
            <a:ext cx="3023862" cy="357187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7929679" y="6298362"/>
            <a:ext cx="1867755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63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Passion &amp; Creative</a:t>
            </a:r>
            <a:endParaRPr lang="ko-KR" altLang="en-US" sz="1463" b="1" dirty="0">
              <a:solidFill>
                <a:schemeClr val="accent1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8278" y="569921"/>
            <a:ext cx="23212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5. Portfolio</a:t>
            </a:r>
            <a:endParaRPr lang="en-US" altLang="ko-KR" sz="2600" b="1" dirty="0">
              <a:solidFill>
                <a:schemeClr val="accent1">
                  <a:lumMod val="40000"/>
                  <a:lumOff val="6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1587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09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463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4528" y="1593166"/>
            <a:ext cx="2141612" cy="3139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2400" spc="-150" dirty="0">
                <a:solidFill>
                  <a:schemeClr val="bg1"/>
                </a:solidFill>
                <a:latin typeface="+mn-ea"/>
              </a:rPr>
              <a:t>콜뷰티 예약 </a:t>
            </a:r>
            <a:r>
              <a:rPr lang="en-US" altLang="ko-KR" sz="2400" spc="-150" dirty="0">
                <a:solidFill>
                  <a:schemeClr val="bg1"/>
                </a:solidFill>
                <a:latin typeface="+mn-ea"/>
              </a:rPr>
              <a:t>APP</a:t>
            </a:r>
            <a:endParaRPr lang="ko-KR" altLang="en-US" sz="24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4528" y="2284368"/>
            <a:ext cx="2371803" cy="324319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cap="all" dirty="0">
                <a:solidFill>
                  <a:schemeClr val="bg1"/>
                </a:solidFill>
                <a:latin typeface="+mn-ea"/>
                <a:cs typeface="Baloo Tamma 2 Medium" panose="03080602040302020200" pitchFamily="66" charset="0"/>
              </a:rPr>
              <a:t>Project</a:t>
            </a:r>
          </a:p>
          <a:p>
            <a:pPr>
              <a:lnSpc>
                <a:spcPct val="150000"/>
              </a:lnSpc>
            </a:pPr>
            <a:r>
              <a:rPr lang="ko-KR" altLang="en-US" sz="1050" cap="all" dirty="0">
                <a:solidFill>
                  <a:schemeClr val="bg1"/>
                </a:solidFill>
                <a:latin typeface="+mn-ea"/>
              </a:rPr>
              <a:t>콜뷰티 위치기반 예약 시스템</a:t>
            </a:r>
            <a:endParaRPr lang="en-US" altLang="ko-KR" sz="1050" cap="all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50" cap="all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cap="all" dirty="0">
                <a:solidFill>
                  <a:schemeClr val="bg1"/>
                </a:solidFill>
                <a:latin typeface="+mn-ea"/>
                <a:cs typeface="Baloo Tamma 2 Medium" panose="03080602040302020200" pitchFamily="66" charset="0"/>
              </a:rPr>
              <a:t>Year</a:t>
            </a:r>
          </a:p>
          <a:p>
            <a:pPr>
              <a:lnSpc>
                <a:spcPct val="150000"/>
              </a:lnSpc>
            </a:pPr>
            <a:r>
              <a:rPr lang="en-US" altLang="ko-KR" sz="1050" cap="all" dirty="0">
                <a:solidFill>
                  <a:schemeClr val="bg1"/>
                </a:solidFill>
                <a:latin typeface="+mn-ea"/>
              </a:rPr>
              <a:t>2020</a:t>
            </a:r>
          </a:p>
          <a:p>
            <a:pPr>
              <a:lnSpc>
                <a:spcPct val="150000"/>
              </a:lnSpc>
            </a:pPr>
            <a:endParaRPr lang="en-US" altLang="ko-KR" sz="1050" cap="all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cap="all" dirty="0">
                <a:solidFill>
                  <a:schemeClr val="bg1"/>
                </a:solidFill>
                <a:latin typeface="+mn-ea"/>
                <a:cs typeface="Baloo Tamma 2 Medium" panose="03080602040302020200" pitchFamily="66" charset="0"/>
              </a:rPr>
              <a:t>Type</a:t>
            </a:r>
          </a:p>
          <a:p>
            <a:pPr>
              <a:lnSpc>
                <a:spcPct val="150000"/>
              </a:lnSpc>
            </a:pPr>
            <a:r>
              <a:rPr lang="en-US" altLang="ko-KR" sz="1050" cap="all" dirty="0">
                <a:solidFill>
                  <a:schemeClr val="bg1"/>
                </a:solidFill>
                <a:latin typeface="+mn-ea"/>
              </a:rPr>
              <a:t>Mobile APP</a:t>
            </a:r>
          </a:p>
          <a:p>
            <a:pPr>
              <a:lnSpc>
                <a:spcPct val="150000"/>
              </a:lnSpc>
            </a:pPr>
            <a:endParaRPr lang="en-US" altLang="ko-KR" sz="1050" cap="all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cap="all" dirty="0">
                <a:solidFill>
                  <a:schemeClr val="bg1"/>
                </a:solidFill>
                <a:latin typeface="+mn-ea"/>
              </a:rPr>
              <a:t>Summery</a:t>
            </a:r>
          </a:p>
          <a:p>
            <a:pPr>
              <a:lnSpc>
                <a:spcPct val="150000"/>
              </a:lnSpc>
            </a:pPr>
            <a:r>
              <a:rPr lang="ko-KR" altLang="en-US" sz="1050" cap="all" dirty="0" err="1">
                <a:solidFill>
                  <a:schemeClr val="bg1"/>
                </a:solidFill>
                <a:latin typeface="+mn-ea"/>
              </a:rPr>
              <a:t>롯데슈퍼</a:t>
            </a:r>
            <a:r>
              <a:rPr lang="ko-KR" altLang="en-US" sz="1050" cap="all" dirty="0">
                <a:solidFill>
                  <a:schemeClr val="bg1"/>
                </a:solidFill>
                <a:latin typeface="+mn-ea"/>
              </a:rPr>
              <a:t> 도매 </a:t>
            </a:r>
            <a:r>
              <a:rPr lang="ko-KR" altLang="en-US" sz="1050" cap="all" dirty="0" err="1">
                <a:solidFill>
                  <a:schemeClr val="bg1"/>
                </a:solidFill>
                <a:latin typeface="+mn-ea"/>
              </a:rPr>
              <a:t>온라인몰</a:t>
            </a:r>
            <a:r>
              <a:rPr lang="ko-KR" altLang="en-US" sz="1050" cap="all" dirty="0">
                <a:solidFill>
                  <a:schemeClr val="bg1"/>
                </a:solidFill>
                <a:latin typeface="+mn-ea"/>
              </a:rPr>
              <a:t> 신규 구축</a:t>
            </a:r>
            <a:endParaRPr lang="en-US" altLang="ko-KR" sz="1050" cap="all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cap="all" dirty="0">
                <a:solidFill>
                  <a:schemeClr val="bg1"/>
                </a:solidFill>
                <a:latin typeface="+mn-ea"/>
              </a:rPr>
              <a:t>B2B</a:t>
            </a:r>
            <a:r>
              <a:rPr lang="ko-KR" altLang="en-US" sz="1050" cap="all" dirty="0">
                <a:solidFill>
                  <a:schemeClr val="bg1"/>
                </a:solidFill>
                <a:latin typeface="+mn-ea"/>
              </a:rPr>
              <a:t>몰의 기능으로 운영</a:t>
            </a:r>
            <a:r>
              <a:rPr lang="en-US" altLang="ko-KR" sz="1050" cap="all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050" cap="all" dirty="0" err="1">
                <a:solidFill>
                  <a:schemeClr val="bg1"/>
                </a:solidFill>
                <a:latin typeface="+mn-ea"/>
              </a:rPr>
              <a:t>롯데슈퍼</a:t>
            </a:r>
            <a:r>
              <a:rPr lang="ko-KR" altLang="en-US" sz="1050" cap="all" dirty="0">
                <a:solidFill>
                  <a:schemeClr val="bg1"/>
                </a:solidFill>
                <a:latin typeface="+mn-ea"/>
              </a:rPr>
              <a:t> 외 </a:t>
            </a:r>
            <a:endParaRPr lang="en-US" altLang="ko-KR" sz="1050" cap="all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cap="all" dirty="0">
                <a:solidFill>
                  <a:schemeClr val="bg1"/>
                </a:solidFill>
                <a:latin typeface="+mn-ea"/>
              </a:rPr>
              <a:t>신규 고객 유치 목적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4528" y="1284882"/>
            <a:ext cx="557845" cy="2092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브랜드</a:t>
            </a:r>
          </a:p>
        </p:txBody>
      </p:sp>
      <p:pic>
        <p:nvPicPr>
          <p:cNvPr id="9" name="Picture 18" descr="D:\디자인팀\회사소개서_새로작업\시아나_새로작업\문서이미지\포폴\콜뷰티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55" r="16712" b="25779"/>
          <a:stretch/>
        </p:blipFill>
        <p:spPr bwMode="auto">
          <a:xfrm>
            <a:off x="3247550" y="1299906"/>
            <a:ext cx="6658450" cy="506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9" descr="D:\디자인팀\회사소개서_새로작업\시아나_새로작업\문서이미지\png_iphone_w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1" r="17733" b="25382"/>
          <a:stretch/>
        </p:blipFill>
        <p:spPr bwMode="auto">
          <a:xfrm>
            <a:off x="3027944" y="1299906"/>
            <a:ext cx="6878056" cy="506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7929679" y="6298362"/>
            <a:ext cx="1867755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63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Passion &amp; Creative</a:t>
            </a:r>
            <a:endParaRPr lang="ko-KR" altLang="en-US" sz="1463" b="1" dirty="0">
              <a:solidFill>
                <a:schemeClr val="accent1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8278" y="569921"/>
            <a:ext cx="23212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5. Portfolio</a:t>
            </a:r>
            <a:endParaRPr lang="en-US" altLang="ko-KR" sz="2600" b="1" dirty="0">
              <a:solidFill>
                <a:schemeClr val="accent1">
                  <a:lumMod val="40000"/>
                  <a:lumOff val="6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0382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09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463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D481C9-4BED-4F4B-91CD-E6FA323FE0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8" r="15520" b="34865"/>
          <a:stretch/>
        </p:blipFill>
        <p:spPr>
          <a:xfrm>
            <a:off x="3645231" y="1641180"/>
            <a:ext cx="5305750" cy="3500201"/>
          </a:xfrm>
          <a:prstGeom prst="rect">
            <a:avLst/>
          </a:prstGeom>
        </p:spPr>
      </p:pic>
      <p:pic>
        <p:nvPicPr>
          <p:cNvPr id="6" name="Picture 13" descr="D:\디자인팀\회사소개서_새로작업\시아나_새로작업\문서이미지\png_mac_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900" y="1350354"/>
            <a:ext cx="6627152" cy="4174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04528" y="1579319"/>
            <a:ext cx="2019784" cy="3139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2400" spc="-150" dirty="0" err="1">
                <a:solidFill>
                  <a:schemeClr val="bg1"/>
                </a:solidFill>
                <a:latin typeface="+mn-ea"/>
              </a:rPr>
              <a:t>롯데슈퍼도매몰</a:t>
            </a:r>
            <a:endParaRPr lang="ko-KR" altLang="en-US" sz="24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4528" y="2294528"/>
            <a:ext cx="2371803" cy="324319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cap="all" dirty="0">
                <a:solidFill>
                  <a:schemeClr val="bg1"/>
                </a:solidFill>
                <a:latin typeface="+mn-ea"/>
              </a:rPr>
              <a:t>Project</a:t>
            </a:r>
          </a:p>
          <a:p>
            <a:pPr>
              <a:lnSpc>
                <a:spcPct val="150000"/>
              </a:lnSpc>
            </a:pPr>
            <a:r>
              <a:rPr lang="ko-KR" altLang="en-US" sz="1050" cap="all" dirty="0" err="1">
                <a:solidFill>
                  <a:schemeClr val="bg1"/>
                </a:solidFill>
                <a:latin typeface="+mn-ea"/>
              </a:rPr>
              <a:t>롯데슈퍼</a:t>
            </a:r>
            <a:r>
              <a:rPr lang="ko-KR" altLang="en-US" sz="1050" cap="all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050" cap="all" dirty="0">
                <a:solidFill>
                  <a:schemeClr val="bg1"/>
                </a:solidFill>
                <a:latin typeface="+mn-ea"/>
              </a:rPr>
              <a:t>B2B </a:t>
            </a:r>
            <a:r>
              <a:rPr lang="ko-KR" altLang="en-US" sz="1050" cap="all" dirty="0" err="1">
                <a:solidFill>
                  <a:schemeClr val="bg1"/>
                </a:solidFill>
                <a:latin typeface="+mn-ea"/>
              </a:rPr>
              <a:t>온라인몰</a:t>
            </a:r>
            <a:endParaRPr lang="en-US" altLang="ko-KR" sz="1050" cap="all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50" cap="all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cap="all" dirty="0">
                <a:solidFill>
                  <a:schemeClr val="bg1"/>
                </a:solidFill>
                <a:latin typeface="+mn-ea"/>
              </a:rPr>
              <a:t>Year</a:t>
            </a:r>
          </a:p>
          <a:p>
            <a:pPr>
              <a:lnSpc>
                <a:spcPct val="150000"/>
              </a:lnSpc>
            </a:pPr>
            <a:r>
              <a:rPr lang="en-US" altLang="ko-KR" sz="1050" cap="all" dirty="0">
                <a:solidFill>
                  <a:schemeClr val="bg1"/>
                </a:solidFill>
                <a:latin typeface="+mn-ea"/>
              </a:rPr>
              <a:t>2020</a:t>
            </a:r>
          </a:p>
          <a:p>
            <a:pPr>
              <a:lnSpc>
                <a:spcPct val="150000"/>
              </a:lnSpc>
            </a:pPr>
            <a:endParaRPr lang="en-US" altLang="ko-KR" sz="1050" cap="all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cap="all" dirty="0">
                <a:solidFill>
                  <a:schemeClr val="bg1"/>
                </a:solidFill>
                <a:latin typeface="+mn-ea"/>
              </a:rPr>
              <a:t>Type</a:t>
            </a:r>
          </a:p>
          <a:p>
            <a:pPr>
              <a:lnSpc>
                <a:spcPct val="150000"/>
              </a:lnSpc>
            </a:pPr>
            <a:r>
              <a:rPr lang="en-US" altLang="ko-KR" sz="1050" cap="all" dirty="0">
                <a:solidFill>
                  <a:schemeClr val="bg1"/>
                </a:solidFill>
                <a:latin typeface="+mn-ea"/>
              </a:rPr>
              <a:t>PC Web, Mobile Web</a:t>
            </a:r>
          </a:p>
          <a:p>
            <a:pPr>
              <a:lnSpc>
                <a:spcPct val="150000"/>
              </a:lnSpc>
            </a:pPr>
            <a:endParaRPr lang="en-US" altLang="ko-KR" sz="1050" cap="all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cap="all" dirty="0">
                <a:solidFill>
                  <a:schemeClr val="bg1"/>
                </a:solidFill>
                <a:latin typeface="+mn-ea"/>
              </a:rPr>
              <a:t>Summery</a:t>
            </a:r>
          </a:p>
          <a:p>
            <a:pPr>
              <a:lnSpc>
                <a:spcPct val="150000"/>
              </a:lnSpc>
            </a:pPr>
            <a:r>
              <a:rPr lang="ko-KR" altLang="en-US" sz="1050" cap="all" dirty="0" err="1">
                <a:solidFill>
                  <a:schemeClr val="bg1"/>
                </a:solidFill>
                <a:latin typeface="+mn-ea"/>
              </a:rPr>
              <a:t>롯데슈퍼</a:t>
            </a:r>
            <a:r>
              <a:rPr lang="ko-KR" altLang="en-US" sz="1050" cap="all" dirty="0">
                <a:solidFill>
                  <a:schemeClr val="bg1"/>
                </a:solidFill>
                <a:latin typeface="+mn-ea"/>
              </a:rPr>
              <a:t> 도매 </a:t>
            </a:r>
            <a:r>
              <a:rPr lang="ko-KR" altLang="en-US" sz="1050" cap="all" dirty="0" err="1">
                <a:solidFill>
                  <a:schemeClr val="bg1"/>
                </a:solidFill>
                <a:latin typeface="+mn-ea"/>
              </a:rPr>
              <a:t>온라인몰</a:t>
            </a:r>
            <a:r>
              <a:rPr lang="ko-KR" altLang="en-US" sz="1050" cap="all" dirty="0">
                <a:solidFill>
                  <a:schemeClr val="bg1"/>
                </a:solidFill>
                <a:latin typeface="+mn-ea"/>
              </a:rPr>
              <a:t> 신규 구축</a:t>
            </a:r>
            <a:endParaRPr lang="en-US" altLang="ko-KR" sz="1050" cap="all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cap="all" dirty="0">
                <a:solidFill>
                  <a:schemeClr val="bg1"/>
                </a:solidFill>
                <a:latin typeface="+mn-ea"/>
              </a:rPr>
              <a:t>B2B</a:t>
            </a:r>
            <a:r>
              <a:rPr lang="ko-KR" altLang="en-US" sz="1050" cap="all" dirty="0">
                <a:solidFill>
                  <a:schemeClr val="bg1"/>
                </a:solidFill>
                <a:latin typeface="+mn-ea"/>
              </a:rPr>
              <a:t>몰의 기능으로 운영</a:t>
            </a:r>
            <a:r>
              <a:rPr lang="en-US" altLang="ko-KR" sz="1050" cap="all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050" cap="all" dirty="0" err="1">
                <a:solidFill>
                  <a:schemeClr val="bg1"/>
                </a:solidFill>
                <a:latin typeface="+mn-ea"/>
              </a:rPr>
              <a:t>롯데슈퍼</a:t>
            </a:r>
            <a:r>
              <a:rPr lang="ko-KR" altLang="en-US" sz="1050" cap="all" dirty="0">
                <a:solidFill>
                  <a:schemeClr val="bg1"/>
                </a:solidFill>
                <a:latin typeface="+mn-ea"/>
              </a:rPr>
              <a:t> 외 </a:t>
            </a:r>
            <a:endParaRPr lang="en-US" altLang="ko-KR" sz="1050" cap="all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cap="all" dirty="0">
                <a:solidFill>
                  <a:schemeClr val="bg1"/>
                </a:solidFill>
                <a:latin typeface="+mn-ea"/>
              </a:rPr>
              <a:t>신규 고객 유치 목적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4528" y="1295042"/>
            <a:ext cx="557845" cy="2092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브랜드</a:t>
            </a:r>
          </a:p>
        </p:txBody>
      </p:sp>
      <p:pic>
        <p:nvPicPr>
          <p:cNvPr id="10" name="Picture 11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93"/>
          <a:stretch/>
        </p:blipFill>
        <p:spPr bwMode="auto">
          <a:xfrm>
            <a:off x="8156964" y="3054008"/>
            <a:ext cx="1296290" cy="281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2" descr="D:\디자인팀\회사소개서_새로작업\시아나_새로작업\문서이미지\png_iphone_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344" y="2979393"/>
            <a:ext cx="1646052" cy="310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6713659" y="3469242"/>
            <a:ext cx="1646052" cy="3108212"/>
            <a:chOff x="2440148" y="2792224"/>
            <a:chExt cx="2008795" cy="3793174"/>
          </a:xfrm>
        </p:grpSpPr>
        <p:pic>
          <p:nvPicPr>
            <p:cNvPr id="13" name="Picture 7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791"/>
            <a:stretch/>
          </p:blipFill>
          <p:spPr bwMode="auto">
            <a:xfrm>
              <a:off x="2561398" y="2884448"/>
              <a:ext cx="1578304" cy="3423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2" descr="D:\디자인팀\회사소개서_새로작업\시아나_새로작업\문서이미지\png_iphone_w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0148" y="2792224"/>
              <a:ext cx="2008795" cy="3793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직사각형 15"/>
          <p:cNvSpPr/>
          <p:nvPr/>
        </p:nvSpPr>
        <p:spPr>
          <a:xfrm>
            <a:off x="7929679" y="6298362"/>
            <a:ext cx="1867755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63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Passion &amp; Creative</a:t>
            </a:r>
            <a:endParaRPr lang="ko-KR" altLang="en-US" sz="1463" b="1" dirty="0">
              <a:solidFill>
                <a:schemeClr val="accent1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8278" y="569921"/>
            <a:ext cx="23212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5. Portfolio</a:t>
            </a:r>
            <a:endParaRPr lang="en-US" altLang="ko-KR" sz="2600" b="1" dirty="0">
              <a:solidFill>
                <a:schemeClr val="accent1">
                  <a:lumMod val="40000"/>
                  <a:lumOff val="6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38715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09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463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4528" y="1603326"/>
            <a:ext cx="1086451" cy="3139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sz="2400" kern="2000" spc="100" dirty="0">
                <a:solidFill>
                  <a:schemeClr val="bg1"/>
                </a:solidFill>
                <a:latin typeface="+mn-ea"/>
              </a:rPr>
              <a:t>CJ CGV</a:t>
            </a:r>
            <a:endParaRPr lang="ko-KR" altLang="en-US" sz="2400" kern="2000" spc="1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4528" y="2294528"/>
            <a:ext cx="2392643" cy="348557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cap="all" dirty="0">
                <a:solidFill>
                  <a:schemeClr val="bg1"/>
                </a:solidFill>
                <a:latin typeface="+mn-ea"/>
              </a:rPr>
              <a:t>Project</a:t>
            </a:r>
          </a:p>
          <a:p>
            <a:pPr>
              <a:lnSpc>
                <a:spcPct val="150000"/>
              </a:lnSpc>
            </a:pPr>
            <a:r>
              <a:rPr lang="en-US" altLang="ko-KR" sz="1050" cap="all" dirty="0">
                <a:solidFill>
                  <a:schemeClr val="bg1"/>
                </a:solidFill>
                <a:latin typeface="+mn-ea"/>
              </a:rPr>
              <a:t>CGV </a:t>
            </a:r>
            <a:r>
              <a:rPr lang="ko-KR" altLang="en-US" sz="1050" cap="all" dirty="0">
                <a:solidFill>
                  <a:schemeClr val="bg1"/>
                </a:solidFill>
                <a:latin typeface="+mn-ea"/>
              </a:rPr>
              <a:t>스마트시네마 </a:t>
            </a:r>
            <a:r>
              <a:rPr lang="ko-KR" altLang="en-US" sz="1050" cap="all" dirty="0" err="1">
                <a:solidFill>
                  <a:schemeClr val="bg1"/>
                </a:solidFill>
                <a:latin typeface="+mn-ea"/>
              </a:rPr>
              <a:t>체크봇</a:t>
            </a:r>
            <a:r>
              <a:rPr lang="ko-KR" altLang="en-US" sz="1050" cap="all" dirty="0">
                <a:solidFill>
                  <a:schemeClr val="bg1"/>
                </a:solidFill>
                <a:latin typeface="+mn-ea"/>
              </a:rPr>
              <a:t> 시스템</a:t>
            </a:r>
            <a:endParaRPr lang="en-US" altLang="ko-KR" sz="1050" cap="all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50" cap="all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cap="all" dirty="0">
                <a:solidFill>
                  <a:schemeClr val="bg1"/>
                </a:solidFill>
                <a:latin typeface="+mn-ea"/>
              </a:rPr>
              <a:t>Year</a:t>
            </a:r>
          </a:p>
          <a:p>
            <a:pPr>
              <a:lnSpc>
                <a:spcPct val="150000"/>
              </a:lnSpc>
            </a:pPr>
            <a:r>
              <a:rPr lang="en-US" altLang="ko-KR" sz="1050" cap="all" dirty="0">
                <a:solidFill>
                  <a:schemeClr val="bg1"/>
                </a:solidFill>
                <a:latin typeface="+mn-ea"/>
              </a:rPr>
              <a:t>2019</a:t>
            </a:r>
          </a:p>
          <a:p>
            <a:pPr>
              <a:lnSpc>
                <a:spcPct val="150000"/>
              </a:lnSpc>
            </a:pPr>
            <a:endParaRPr lang="en-US" altLang="ko-KR" sz="1050" cap="all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cap="all" dirty="0">
                <a:solidFill>
                  <a:schemeClr val="bg1"/>
                </a:solidFill>
                <a:latin typeface="+mn-ea"/>
              </a:rPr>
              <a:t>Type</a:t>
            </a:r>
          </a:p>
          <a:p>
            <a:pPr>
              <a:lnSpc>
                <a:spcPct val="150000"/>
              </a:lnSpc>
            </a:pPr>
            <a:r>
              <a:rPr lang="en-US" altLang="ko-KR" sz="1050" cap="all" dirty="0">
                <a:solidFill>
                  <a:schemeClr val="bg1"/>
                </a:solidFill>
                <a:latin typeface="+mn-ea"/>
              </a:rPr>
              <a:t>Kiosk</a:t>
            </a:r>
          </a:p>
          <a:p>
            <a:pPr>
              <a:lnSpc>
                <a:spcPct val="150000"/>
              </a:lnSpc>
            </a:pPr>
            <a:endParaRPr lang="en-US" altLang="ko-KR" sz="1050" cap="all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cap="all" dirty="0">
                <a:solidFill>
                  <a:schemeClr val="bg1"/>
                </a:solidFill>
                <a:latin typeface="+mn-ea"/>
              </a:rPr>
              <a:t>Summery</a:t>
            </a:r>
          </a:p>
          <a:p>
            <a:pPr>
              <a:lnSpc>
                <a:spcPct val="150000"/>
              </a:lnSpc>
            </a:pPr>
            <a:r>
              <a:rPr lang="en-US" altLang="ko-KR" sz="1050" cap="all" dirty="0">
                <a:solidFill>
                  <a:schemeClr val="bg1"/>
                </a:solidFill>
                <a:latin typeface="+mn-ea"/>
              </a:rPr>
              <a:t>CGV </a:t>
            </a:r>
            <a:r>
              <a:rPr lang="ko-KR" altLang="en-US" sz="1050" cap="all" dirty="0">
                <a:solidFill>
                  <a:schemeClr val="bg1"/>
                </a:solidFill>
                <a:latin typeface="+mn-ea"/>
              </a:rPr>
              <a:t>극장 현장에서 사용될 티켓 관련 </a:t>
            </a:r>
            <a:endParaRPr lang="en-US" altLang="ko-KR" sz="1050" cap="all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cap="all" dirty="0" err="1">
                <a:solidFill>
                  <a:schemeClr val="bg1"/>
                </a:solidFill>
                <a:latin typeface="+mn-ea"/>
              </a:rPr>
              <a:t>체크봇</a:t>
            </a:r>
            <a:r>
              <a:rPr lang="ko-KR" altLang="en-US" sz="1050" cap="all" dirty="0">
                <a:solidFill>
                  <a:schemeClr val="bg1"/>
                </a:solidFill>
                <a:latin typeface="+mn-ea"/>
              </a:rPr>
              <a:t> 시스템</a:t>
            </a:r>
          </a:p>
          <a:p>
            <a:pPr>
              <a:lnSpc>
                <a:spcPct val="150000"/>
              </a:lnSpc>
            </a:pPr>
            <a:r>
              <a:rPr lang="ko-KR" altLang="en-US" sz="1050" cap="all" dirty="0">
                <a:solidFill>
                  <a:schemeClr val="bg1"/>
                </a:solidFill>
                <a:latin typeface="+mn-ea"/>
              </a:rPr>
              <a:t>상영시간</a:t>
            </a:r>
            <a:r>
              <a:rPr lang="en-US" altLang="ko-KR" sz="1050" cap="all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050" cap="all" dirty="0">
                <a:solidFill>
                  <a:schemeClr val="bg1"/>
                </a:solidFill>
                <a:latin typeface="+mn-ea"/>
              </a:rPr>
              <a:t>티켓판매에 대한 기능과 </a:t>
            </a:r>
            <a:endParaRPr lang="en-US" altLang="ko-KR" sz="1050" cap="all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cap="all" dirty="0">
                <a:solidFill>
                  <a:schemeClr val="bg1"/>
                </a:solidFill>
                <a:latin typeface="+mn-ea"/>
              </a:rPr>
              <a:t>현장 안내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4528" y="1295042"/>
            <a:ext cx="557845" cy="2092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브랜드</a:t>
            </a:r>
          </a:p>
        </p:txBody>
      </p:sp>
      <p:pic>
        <p:nvPicPr>
          <p:cNvPr id="8" name="Picture 2" descr="D:\디자인팀\회사소개서_새로작업\시아나_새로작업\문서이미지\포폴\cg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768" y="1286416"/>
            <a:ext cx="6840760" cy="534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7929679" y="6298362"/>
            <a:ext cx="1867755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63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Passion &amp; Creative</a:t>
            </a:r>
            <a:endParaRPr lang="ko-KR" altLang="en-US" sz="1463" b="1" dirty="0">
              <a:solidFill>
                <a:schemeClr val="accent1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8278" y="569921"/>
            <a:ext cx="23212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5. Portfolio</a:t>
            </a:r>
            <a:endParaRPr lang="en-US" altLang="ko-KR" sz="2600" b="1" dirty="0">
              <a:solidFill>
                <a:schemeClr val="accent1">
                  <a:lumMod val="40000"/>
                  <a:lumOff val="6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8520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09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463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4528" y="1598831"/>
            <a:ext cx="1154162" cy="3139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2400" spc="-150" dirty="0">
                <a:solidFill>
                  <a:schemeClr val="bg1"/>
                </a:solidFill>
                <a:latin typeface="+mn-ea"/>
              </a:rPr>
              <a:t>제로페이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4528" y="2294528"/>
            <a:ext cx="2572179" cy="300082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cap="all" dirty="0">
                <a:solidFill>
                  <a:schemeClr val="bg1"/>
                </a:solidFill>
                <a:latin typeface="+mn-ea"/>
              </a:rPr>
              <a:t>Project</a:t>
            </a:r>
          </a:p>
          <a:p>
            <a:pPr>
              <a:lnSpc>
                <a:spcPct val="150000"/>
              </a:lnSpc>
            </a:pPr>
            <a:r>
              <a:rPr lang="ko-KR" altLang="en-US" sz="1050" cap="all" dirty="0">
                <a:solidFill>
                  <a:schemeClr val="bg1"/>
                </a:solidFill>
                <a:latin typeface="+mn-ea"/>
              </a:rPr>
              <a:t>제로페이상품권 온라인결제시스템구축</a:t>
            </a:r>
            <a:endParaRPr lang="en-US" altLang="ko-KR" sz="1050" cap="all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50" cap="all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cap="all" dirty="0">
                <a:solidFill>
                  <a:schemeClr val="bg1"/>
                </a:solidFill>
                <a:latin typeface="+mn-ea"/>
              </a:rPr>
              <a:t>Year</a:t>
            </a:r>
          </a:p>
          <a:p>
            <a:pPr>
              <a:lnSpc>
                <a:spcPct val="150000"/>
              </a:lnSpc>
            </a:pPr>
            <a:r>
              <a:rPr lang="en-US" altLang="ko-KR" sz="1050" cap="all" dirty="0">
                <a:solidFill>
                  <a:schemeClr val="bg1"/>
                </a:solidFill>
                <a:latin typeface="+mn-ea"/>
              </a:rPr>
              <a:t>2019</a:t>
            </a:r>
          </a:p>
          <a:p>
            <a:pPr>
              <a:lnSpc>
                <a:spcPct val="150000"/>
              </a:lnSpc>
            </a:pPr>
            <a:endParaRPr lang="en-US" altLang="ko-KR" sz="1050" cap="all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cap="all" dirty="0">
                <a:solidFill>
                  <a:schemeClr val="bg1"/>
                </a:solidFill>
                <a:latin typeface="+mn-ea"/>
              </a:rPr>
              <a:t>Type</a:t>
            </a:r>
          </a:p>
          <a:p>
            <a:pPr>
              <a:lnSpc>
                <a:spcPct val="150000"/>
              </a:lnSpc>
            </a:pPr>
            <a:r>
              <a:rPr lang="en-US" altLang="ko-KR" sz="1050" cap="all" dirty="0">
                <a:solidFill>
                  <a:schemeClr val="bg1"/>
                </a:solidFill>
                <a:latin typeface="+mn-ea"/>
              </a:rPr>
              <a:t>Mobile Web</a:t>
            </a:r>
          </a:p>
          <a:p>
            <a:pPr>
              <a:lnSpc>
                <a:spcPct val="150000"/>
              </a:lnSpc>
            </a:pPr>
            <a:endParaRPr lang="en-US" altLang="ko-KR" sz="1050" cap="all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cap="all" dirty="0">
                <a:solidFill>
                  <a:schemeClr val="bg1"/>
                </a:solidFill>
                <a:latin typeface="+mn-ea"/>
              </a:rPr>
              <a:t>Summery</a:t>
            </a:r>
          </a:p>
          <a:p>
            <a:pPr>
              <a:lnSpc>
                <a:spcPct val="150000"/>
              </a:lnSpc>
            </a:pPr>
            <a:r>
              <a:rPr lang="ko-KR" altLang="en-US" sz="1050" cap="all" dirty="0">
                <a:solidFill>
                  <a:schemeClr val="bg1"/>
                </a:solidFill>
                <a:latin typeface="+mn-ea"/>
              </a:rPr>
              <a:t>제로페이상품권 </a:t>
            </a:r>
            <a:r>
              <a:rPr lang="ko-KR" altLang="en-US" sz="1050" cap="all" dirty="0" err="1">
                <a:solidFill>
                  <a:schemeClr val="bg1"/>
                </a:solidFill>
                <a:latin typeface="+mn-ea"/>
              </a:rPr>
              <a:t>온라인결제앱</a:t>
            </a:r>
            <a:r>
              <a:rPr lang="ko-KR" altLang="en-US" sz="1050" cap="all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050" cap="all" dirty="0">
                <a:solidFill>
                  <a:schemeClr val="bg1"/>
                </a:solidFill>
                <a:latin typeface="+mn-ea"/>
              </a:rPr>
              <a:t>UI/UX</a:t>
            </a:r>
            <a:r>
              <a:rPr lang="ko-KR" altLang="en-US" sz="1050" cap="all" dirty="0">
                <a:solidFill>
                  <a:schemeClr val="bg1"/>
                </a:solidFill>
                <a:latin typeface="+mn-ea"/>
              </a:rPr>
              <a:t>담당</a:t>
            </a:r>
            <a:endParaRPr lang="en-US" altLang="ko-KR" sz="1050" cap="all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cap="all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050" cap="all" dirty="0">
                <a:solidFill>
                  <a:schemeClr val="bg1"/>
                </a:solidFill>
                <a:latin typeface="+mn-ea"/>
              </a:rPr>
              <a:t>기획</a:t>
            </a:r>
            <a:r>
              <a:rPr lang="en-US" altLang="ko-KR" sz="1050" cap="all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050" cap="all" dirty="0">
                <a:solidFill>
                  <a:schemeClr val="bg1"/>
                </a:solidFill>
                <a:latin typeface="+mn-ea"/>
              </a:rPr>
              <a:t>디자인</a:t>
            </a:r>
            <a:r>
              <a:rPr lang="en-US" altLang="ko-KR" sz="1050" cap="all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050" cap="all" dirty="0" err="1">
                <a:solidFill>
                  <a:schemeClr val="bg1"/>
                </a:solidFill>
                <a:latin typeface="+mn-ea"/>
              </a:rPr>
              <a:t>퍼블</a:t>
            </a:r>
            <a:r>
              <a:rPr lang="en-US" altLang="ko-KR" sz="1050" cap="all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4528" y="1295941"/>
            <a:ext cx="371897" cy="2092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금융</a:t>
            </a:r>
          </a:p>
        </p:txBody>
      </p:sp>
      <p:pic>
        <p:nvPicPr>
          <p:cNvPr id="8" name="Picture 2" descr="C:\Users\siana\Desktop\회사소개서\2020-제로페이\Untitled-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8" r="24972"/>
          <a:stretch/>
        </p:blipFill>
        <p:spPr bwMode="auto">
          <a:xfrm>
            <a:off x="3368824" y="1286064"/>
            <a:ext cx="6537176" cy="543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7929679" y="6298362"/>
            <a:ext cx="1867755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63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Passion &amp; Creative</a:t>
            </a:r>
            <a:endParaRPr lang="ko-KR" altLang="en-US" sz="1463" b="1" dirty="0">
              <a:solidFill>
                <a:schemeClr val="accent1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8278" y="569921"/>
            <a:ext cx="23212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5. Portfolio</a:t>
            </a:r>
            <a:endParaRPr lang="en-US" altLang="ko-KR" sz="2600" b="1" dirty="0">
              <a:solidFill>
                <a:schemeClr val="accent1">
                  <a:lumMod val="40000"/>
                  <a:lumOff val="6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77410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09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463">
              <a:solidFill>
                <a:schemeClr val="bg1"/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84"/>
          <a:stretch/>
        </p:blipFill>
        <p:spPr bwMode="auto">
          <a:xfrm>
            <a:off x="3641507" y="1643529"/>
            <a:ext cx="5259438" cy="3515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3" descr="D:\디자인팀\회사소개서_새로작업\시아나_새로작업\문서이미지\png_mac_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900" y="1370674"/>
            <a:ext cx="6627152" cy="4174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04528" y="1613486"/>
            <a:ext cx="2019784" cy="3139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2400" spc="-150" dirty="0">
                <a:solidFill>
                  <a:schemeClr val="bg1"/>
                </a:solidFill>
                <a:latin typeface="+mn-ea"/>
              </a:rPr>
              <a:t>저축은행중앙회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4528" y="2304688"/>
            <a:ext cx="2336537" cy="348557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cap="all" dirty="0">
                <a:solidFill>
                  <a:schemeClr val="bg1"/>
                </a:solidFill>
                <a:latin typeface="+mn-ea"/>
              </a:rPr>
              <a:t>Project</a:t>
            </a:r>
          </a:p>
          <a:p>
            <a:pPr>
              <a:lnSpc>
                <a:spcPct val="150000"/>
              </a:lnSpc>
            </a:pPr>
            <a:r>
              <a:rPr lang="ko-KR" altLang="en-US" sz="1050" cap="all" dirty="0">
                <a:solidFill>
                  <a:schemeClr val="bg1"/>
                </a:solidFill>
                <a:latin typeface="+mn-ea"/>
              </a:rPr>
              <a:t>저축은행중앙회 금융소비자포탈 구축</a:t>
            </a:r>
            <a:endParaRPr lang="en-US" altLang="ko-KR" sz="1050" cap="all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50" cap="all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cap="all" dirty="0">
                <a:solidFill>
                  <a:schemeClr val="bg1"/>
                </a:solidFill>
                <a:latin typeface="+mn-ea"/>
              </a:rPr>
              <a:t>Year</a:t>
            </a:r>
          </a:p>
          <a:p>
            <a:pPr>
              <a:lnSpc>
                <a:spcPct val="150000"/>
              </a:lnSpc>
            </a:pPr>
            <a:r>
              <a:rPr lang="en-US" altLang="ko-KR" sz="1050" cap="all" dirty="0">
                <a:solidFill>
                  <a:schemeClr val="bg1"/>
                </a:solidFill>
                <a:latin typeface="+mn-ea"/>
              </a:rPr>
              <a:t>2019</a:t>
            </a:r>
          </a:p>
          <a:p>
            <a:pPr>
              <a:lnSpc>
                <a:spcPct val="150000"/>
              </a:lnSpc>
            </a:pPr>
            <a:endParaRPr lang="en-US" altLang="ko-KR" sz="1050" cap="all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cap="all" dirty="0">
                <a:solidFill>
                  <a:schemeClr val="bg1"/>
                </a:solidFill>
                <a:latin typeface="+mn-ea"/>
              </a:rPr>
              <a:t>Type</a:t>
            </a:r>
          </a:p>
          <a:p>
            <a:pPr>
              <a:lnSpc>
                <a:spcPct val="150000"/>
              </a:lnSpc>
            </a:pPr>
            <a:r>
              <a:rPr lang="en-US" altLang="ko-KR" sz="1050" cap="all" dirty="0">
                <a:solidFill>
                  <a:schemeClr val="bg1"/>
                </a:solidFill>
                <a:latin typeface="+mn-ea"/>
              </a:rPr>
              <a:t>PC Web, Mobile Web, </a:t>
            </a:r>
            <a:r>
              <a:rPr lang="ko-KR" altLang="en-US" sz="1050" cap="all" dirty="0" err="1">
                <a:solidFill>
                  <a:schemeClr val="bg1"/>
                </a:solidFill>
                <a:latin typeface="+mn-ea"/>
              </a:rPr>
              <a:t>반응형웹</a:t>
            </a:r>
            <a:endParaRPr lang="en-US" altLang="ko-KR" sz="1050" cap="all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50" cap="all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cap="all" dirty="0">
                <a:solidFill>
                  <a:schemeClr val="bg1"/>
                </a:solidFill>
                <a:latin typeface="+mn-ea"/>
              </a:rPr>
              <a:t>Summery</a:t>
            </a:r>
          </a:p>
          <a:p>
            <a:pPr>
              <a:lnSpc>
                <a:spcPct val="150000"/>
              </a:lnSpc>
            </a:pPr>
            <a:r>
              <a:rPr lang="ko-KR" altLang="en-US" sz="1050" cap="all" dirty="0">
                <a:solidFill>
                  <a:schemeClr val="bg1"/>
                </a:solidFill>
                <a:latin typeface="+mn-ea"/>
              </a:rPr>
              <a:t>저축은행중앙회 사이트 내 </a:t>
            </a:r>
            <a:endParaRPr lang="en-US" altLang="ko-KR" sz="1050" cap="all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cap="all" dirty="0" smtClean="0">
                <a:solidFill>
                  <a:schemeClr val="bg1"/>
                </a:solidFill>
                <a:latin typeface="+mn-ea"/>
              </a:rPr>
              <a:t>금융소비자포탈 </a:t>
            </a:r>
            <a:r>
              <a:rPr lang="ko-KR" altLang="en-US" sz="1050" cap="all" dirty="0">
                <a:solidFill>
                  <a:schemeClr val="bg1"/>
                </a:solidFill>
                <a:latin typeface="+mn-ea"/>
              </a:rPr>
              <a:t>구축 및 금리</a:t>
            </a:r>
            <a:r>
              <a:rPr lang="en-US" altLang="ko-KR" sz="1050" cap="all" dirty="0">
                <a:solidFill>
                  <a:schemeClr val="bg1"/>
                </a:solidFill>
                <a:latin typeface="+mn-ea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050" cap="all" dirty="0">
                <a:solidFill>
                  <a:schemeClr val="bg1"/>
                </a:solidFill>
                <a:latin typeface="+mn-ea"/>
              </a:rPr>
              <a:t>공시</a:t>
            </a:r>
            <a:r>
              <a:rPr lang="en-US" altLang="ko-KR" sz="1050" cap="all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050" cap="all" dirty="0" smtClean="0">
                <a:solidFill>
                  <a:schemeClr val="bg1"/>
                </a:solidFill>
                <a:latin typeface="+mn-ea"/>
              </a:rPr>
              <a:t>저축은행소식 등을 </a:t>
            </a:r>
            <a:r>
              <a:rPr lang="ko-KR" altLang="en-US" sz="1050" cap="all" dirty="0">
                <a:solidFill>
                  <a:schemeClr val="bg1"/>
                </a:solidFill>
                <a:latin typeface="+mn-ea"/>
              </a:rPr>
              <a:t>등록</a:t>
            </a:r>
            <a:r>
              <a:rPr lang="en-US" altLang="ko-KR" sz="1050" cap="all" dirty="0">
                <a:solidFill>
                  <a:schemeClr val="bg1"/>
                </a:solidFill>
                <a:latin typeface="+mn-ea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050" cap="all" dirty="0">
                <a:solidFill>
                  <a:schemeClr val="bg1"/>
                </a:solidFill>
                <a:latin typeface="+mn-ea"/>
              </a:rPr>
              <a:t>관리하는 직원광장 구축</a:t>
            </a:r>
            <a:endParaRPr lang="en-US" altLang="ko-KR" sz="1050" cap="all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4528" y="1305202"/>
            <a:ext cx="371897" cy="2092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금융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8077919" y="3027871"/>
            <a:ext cx="1646052" cy="3108212"/>
            <a:chOff x="2215874" y="3501008"/>
            <a:chExt cx="1646052" cy="3108212"/>
          </a:xfrm>
        </p:grpSpPr>
        <p:pic>
          <p:nvPicPr>
            <p:cNvPr id="11" name="Picture 6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597"/>
            <a:stretch/>
          </p:blipFill>
          <p:spPr bwMode="auto">
            <a:xfrm>
              <a:off x="2307754" y="3579020"/>
              <a:ext cx="1302053" cy="2755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2" descr="D:\디자인팀\회사소개서_새로작업\시아나_새로작업\문서이미지\png_iphone_w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5874" y="3501008"/>
              <a:ext cx="1646052" cy="3108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그룹 12"/>
          <p:cNvGrpSpPr/>
          <p:nvPr/>
        </p:nvGrpSpPr>
        <p:grpSpPr>
          <a:xfrm>
            <a:off x="6738160" y="3469437"/>
            <a:ext cx="1646052" cy="3108212"/>
            <a:chOff x="8049344" y="2755873"/>
            <a:chExt cx="1646052" cy="3108212"/>
          </a:xfrm>
        </p:grpSpPr>
        <p:pic>
          <p:nvPicPr>
            <p:cNvPr id="14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1352" y="2824360"/>
              <a:ext cx="1331788" cy="2764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2" descr="D:\디자인팀\회사소개서_새로작업\시아나_새로작업\문서이미지\png_iphone_w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9344" y="2755873"/>
              <a:ext cx="1646052" cy="3108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직사각형 16"/>
          <p:cNvSpPr/>
          <p:nvPr/>
        </p:nvSpPr>
        <p:spPr>
          <a:xfrm>
            <a:off x="7929679" y="6298362"/>
            <a:ext cx="1867755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63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Passion &amp; Creative</a:t>
            </a:r>
            <a:endParaRPr lang="ko-KR" altLang="en-US" sz="1463" b="1" dirty="0">
              <a:solidFill>
                <a:schemeClr val="accent1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8278" y="569921"/>
            <a:ext cx="23212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5. Portfolio</a:t>
            </a:r>
            <a:endParaRPr lang="en-US" altLang="ko-KR" sz="2600" b="1" dirty="0">
              <a:solidFill>
                <a:schemeClr val="accent1">
                  <a:lumMod val="40000"/>
                  <a:lumOff val="6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17481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09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463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4528" y="1593166"/>
            <a:ext cx="1086451" cy="3139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sz="2400" kern="2000" spc="100" dirty="0">
                <a:solidFill>
                  <a:schemeClr val="bg1"/>
                </a:solidFill>
                <a:latin typeface="+mn-ea"/>
              </a:rPr>
              <a:t>CJ CGV</a:t>
            </a:r>
            <a:endParaRPr lang="ko-KR" altLang="en-US" sz="2400" kern="2000" spc="1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4528" y="2284368"/>
            <a:ext cx="2695610" cy="372794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cap="all" dirty="0">
                <a:solidFill>
                  <a:schemeClr val="bg1"/>
                </a:solidFill>
                <a:latin typeface="+mn-ea"/>
              </a:rPr>
              <a:t>Project</a:t>
            </a:r>
          </a:p>
          <a:p>
            <a:pPr>
              <a:lnSpc>
                <a:spcPct val="150000"/>
              </a:lnSpc>
            </a:pPr>
            <a:r>
              <a:rPr lang="en-US" altLang="ko-KR" sz="1050" cap="all" dirty="0">
                <a:solidFill>
                  <a:schemeClr val="bg1"/>
                </a:solidFill>
                <a:latin typeface="+mn-ea"/>
              </a:rPr>
              <a:t>CGV  </a:t>
            </a:r>
            <a:r>
              <a:rPr lang="ko-KR" altLang="en-US" sz="1050" cap="all" dirty="0" err="1">
                <a:solidFill>
                  <a:schemeClr val="bg1"/>
                </a:solidFill>
                <a:latin typeface="+mn-ea"/>
              </a:rPr>
              <a:t>모바일</a:t>
            </a:r>
            <a:r>
              <a:rPr lang="ko-KR" altLang="en-US" sz="1050" cap="all" dirty="0">
                <a:solidFill>
                  <a:schemeClr val="bg1"/>
                </a:solidFill>
                <a:latin typeface="+mn-ea"/>
              </a:rPr>
              <a:t> 현장운영 시스템 </a:t>
            </a:r>
            <a:endParaRPr lang="en-US" altLang="ko-KR" sz="1050" cap="all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cap="all" dirty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sz="1050" cap="all" dirty="0">
                <a:solidFill>
                  <a:schemeClr val="bg1"/>
                </a:solidFill>
                <a:latin typeface="+mn-ea"/>
              </a:rPr>
              <a:t>차</a:t>
            </a:r>
            <a:r>
              <a:rPr lang="en-US" altLang="ko-KR" sz="1050" cap="all" dirty="0">
                <a:solidFill>
                  <a:schemeClr val="bg1"/>
                </a:solidFill>
                <a:latin typeface="+mn-ea"/>
              </a:rPr>
              <a:t>, 2</a:t>
            </a:r>
            <a:r>
              <a:rPr lang="ko-KR" altLang="en-US" sz="1050" cap="all" dirty="0">
                <a:solidFill>
                  <a:schemeClr val="bg1"/>
                </a:solidFill>
                <a:latin typeface="+mn-ea"/>
              </a:rPr>
              <a:t>차</a:t>
            </a:r>
            <a:r>
              <a:rPr lang="en-US" altLang="ko-KR" sz="1050" cap="all" dirty="0">
                <a:solidFill>
                  <a:schemeClr val="bg1"/>
                </a:solidFill>
                <a:latin typeface="+mn-ea"/>
              </a:rPr>
              <a:t>, 3</a:t>
            </a:r>
            <a:r>
              <a:rPr lang="ko-KR" altLang="en-US" sz="1050" cap="all" dirty="0">
                <a:solidFill>
                  <a:schemeClr val="bg1"/>
                </a:solidFill>
                <a:latin typeface="+mn-ea"/>
              </a:rPr>
              <a:t>차 구축</a:t>
            </a:r>
            <a:endParaRPr lang="en-US" altLang="ko-KR" sz="1050" cap="all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50" cap="all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cap="all" dirty="0">
                <a:solidFill>
                  <a:schemeClr val="bg1"/>
                </a:solidFill>
                <a:latin typeface="+mn-ea"/>
              </a:rPr>
              <a:t>Year</a:t>
            </a:r>
          </a:p>
          <a:p>
            <a:pPr>
              <a:lnSpc>
                <a:spcPct val="150000"/>
              </a:lnSpc>
            </a:pPr>
            <a:r>
              <a:rPr lang="en-US" altLang="ko-KR" sz="1050" cap="all" dirty="0">
                <a:solidFill>
                  <a:schemeClr val="bg1"/>
                </a:solidFill>
                <a:latin typeface="+mn-ea"/>
              </a:rPr>
              <a:t>2019.05 ~ 2020.03</a:t>
            </a:r>
          </a:p>
          <a:p>
            <a:pPr>
              <a:lnSpc>
                <a:spcPct val="150000"/>
              </a:lnSpc>
            </a:pPr>
            <a:endParaRPr lang="en-US" altLang="ko-KR" sz="1050" cap="all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cap="all" dirty="0">
                <a:solidFill>
                  <a:schemeClr val="bg1"/>
                </a:solidFill>
                <a:latin typeface="+mn-ea"/>
              </a:rPr>
              <a:t>Type</a:t>
            </a:r>
          </a:p>
          <a:p>
            <a:pPr>
              <a:lnSpc>
                <a:spcPct val="150000"/>
              </a:lnSpc>
            </a:pPr>
            <a:r>
              <a:rPr lang="en-US" altLang="ko-KR" sz="1050" cap="all" dirty="0">
                <a:solidFill>
                  <a:schemeClr val="bg1"/>
                </a:solidFill>
                <a:latin typeface="+mn-ea"/>
              </a:rPr>
              <a:t>CGV </a:t>
            </a:r>
            <a:r>
              <a:rPr lang="ko-KR" altLang="en-US" sz="1050" cap="all" dirty="0">
                <a:solidFill>
                  <a:schemeClr val="bg1"/>
                </a:solidFill>
                <a:latin typeface="+mn-ea"/>
              </a:rPr>
              <a:t>미소지기</a:t>
            </a:r>
            <a:r>
              <a:rPr lang="en-US" altLang="ko-KR" sz="1050" cap="all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050" cap="all" dirty="0">
                <a:solidFill>
                  <a:schemeClr val="bg1"/>
                </a:solidFill>
                <a:latin typeface="+mn-ea"/>
              </a:rPr>
              <a:t>정</a:t>
            </a:r>
            <a:r>
              <a:rPr lang="en-US" altLang="ko-KR" sz="1050" cap="all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050" cap="all" dirty="0">
                <a:solidFill>
                  <a:schemeClr val="bg1"/>
                </a:solidFill>
                <a:latin typeface="+mn-ea"/>
              </a:rPr>
              <a:t>미</a:t>
            </a:r>
            <a:r>
              <a:rPr lang="en-US" altLang="ko-KR" sz="1050" cap="all" dirty="0">
                <a:solidFill>
                  <a:schemeClr val="bg1"/>
                </a:solidFill>
                <a:latin typeface="+mn-ea"/>
              </a:rPr>
              <a:t>) </a:t>
            </a:r>
            <a:r>
              <a:rPr lang="ko-KR" altLang="en-US" sz="1050" cap="all" dirty="0">
                <a:solidFill>
                  <a:schemeClr val="bg1"/>
                </a:solidFill>
                <a:latin typeface="+mn-ea"/>
              </a:rPr>
              <a:t>현장운영 오피스</a:t>
            </a:r>
            <a:endParaRPr lang="en-US" altLang="ko-KR" sz="1050" cap="all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cap="all" dirty="0">
                <a:solidFill>
                  <a:schemeClr val="bg1"/>
                </a:solidFill>
                <a:latin typeface="+mn-ea"/>
              </a:rPr>
              <a:t>(Android, iOS)</a:t>
            </a:r>
          </a:p>
          <a:p>
            <a:pPr>
              <a:lnSpc>
                <a:spcPct val="150000"/>
              </a:lnSpc>
            </a:pPr>
            <a:endParaRPr lang="en-US" altLang="ko-KR" sz="1050" cap="all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cap="all" dirty="0">
                <a:solidFill>
                  <a:schemeClr val="bg1"/>
                </a:solidFill>
                <a:latin typeface="+mn-ea"/>
              </a:rPr>
              <a:t>Summery</a:t>
            </a:r>
          </a:p>
          <a:p>
            <a:pPr>
              <a:lnSpc>
                <a:spcPct val="150000"/>
              </a:lnSpc>
            </a:pPr>
            <a:r>
              <a:rPr lang="en-US" altLang="ko-KR" sz="1050" cap="all" dirty="0">
                <a:solidFill>
                  <a:schemeClr val="bg1"/>
                </a:solidFill>
                <a:latin typeface="+mn-ea"/>
              </a:rPr>
              <a:t>CGV </a:t>
            </a:r>
            <a:r>
              <a:rPr lang="ko-KR" altLang="en-US" sz="1050" cap="all" dirty="0">
                <a:solidFill>
                  <a:schemeClr val="bg1"/>
                </a:solidFill>
                <a:latin typeface="+mn-ea"/>
              </a:rPr>
              <a:t>현장운영 </a:t>
            </a:r>
            <a:r>
              <a:rPr lang="ko-KR" altLang="en-US" sz="1050" cap="all" dirty="0" err="1">
                <a:solidFill>
                  <a:schemeClr val="bg1"/>
                </a:solidFill>
                <a:latin typeface="+mn-ea"/>
              </a:rPr>
              <a:t>모바일</a:t>
            </a:r>
            <a:r>
              <a:rPr lang="ko-KR" altLang="en-US" sz="1050" cap="all" dirty="0">
                <a:solidFill>
                  <a:schemeClr val="bg1"/>
                </a:solidFill>
                <a:latin typeface="+mn-ea"/>
              </a:rPr>
              <a:t> 오피스</a:t>
            </a:r>
            <a:endParaRPr lang="en-US" altLang="ko-KR" sz="1050" cap="all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cap="all" dirty="0">
                <a:solidFill>
                  <a:schemeClr val="bg1"/>
                </a:solidFill>
                <a:latin typeface="+mn-ea"/>
              </a:rPr>
              <a:t>미소지기</a:t>
            </a:r>
            <a:r>
              <a:rPr lang="en-US" altLang="ko-KR" sz="1050" cap="all" dirty="0">
                <a:solidFill>
                  <a:schemeClr val="bg1"/>
                </a:solidFill>
                <a:latin typeface="+mn-ea"/>
              </a:rPr>
              <a:t> / </a:t>
            </a:r>
            <a:r>
              <a:rPr lang="ko-KR" altLang="en-US" sz="1050" cap="all" dirty="0" err="1">
                <a:solidFill>
                  <a:schemeClr val="bg1"/>
                </a:solidFill>
                <a:latin typeface="+mn-ea"/>
              </a:rPr>
              <a:t>정직원</a:t>
            </a:r>
            <a:r>
              <a:rPr lang="en-US" altLang="ko-KR" sz="1050" cap="all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050" cap="all" dirty="0">
                <a:solidFill>
                  <a:schemeClr val="bg1"/>
                </a:solidFill>
                <a:latin typeface="+mn-ea"/>
              </a:rPr>
              <a:t>아르바이트</a:t>
            </a:r>
            <a:r>
              <a:rPr lang="en-US" altLang="ko-KR" sz="1050" cap="all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050" cap="all" dirty="0">
                <a:solidFill>
                  <a:schemeClr val="bg1"/>
                </a:solidFill>
                <a:latin typeface="+mn-ea"/>
              </a:rPr>
              <a:t>온라인매점</a:t>
            </a:r>
            <a:r>
              <a:rPr lang="en-US" altLang="ko-KR" sz="1050" cap="all" dirty="0">
                <a:solidFill>
                  <a:schemeClr val="bg1"/>
                </a:solidFill>
                <a:latin typeface="+mn-ea"/>
              </a:rPr>
              <a:t>/</a:t>
            </a:r>
          </a:p>
          <a:p>
            <a:pPr>
              <a:lnSpc>
                <a:spcPct val="150000"/>
              </a:lnSpc>
            </a:pPr>
            <a:r>
              <a:rPr lang="ko-KR" altLang="en-US" sz="1050" cap="all" dirty="0">
                <a:solidFill>
                  <a:schemeClr val="bg1"/>
                </a:solidFill>
                <a:latin typeface="+mn-ea"/>
              </a:rPr>
              <a:t>매표관리 등 현장 운영관리 시스템</a:t>
            </a:r>
            <a:endParaRPr lang="en-US" altLang="ko-KR" sz="1050" cap="all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4528" y="1284882"/>
            <a:ext cx="557845" cy="2092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브랜드</a:t>
            </a:r>
          </a:p>
        </p:txBody>
      </p:sp>
      <p:pic>
        <p:nvPicPr>
          <p:cNvPr id="8" name="Picture 3" descr="D:\디자인팀\회사소개서_새로작업\시아나_새로작업\문서이미지\포폴\cgv_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29"/>
          <a:stretch/>
        </p:blipFill>
        <p:spPr bwMode="auto">
          <a:xfrm>
            <a:off x="3262908" y="1401581"/>
            <a:ext cx="6643092" cy="469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D:\디자인팀\회사소개서_새로작업\시아나_새로작업\문서이미지\png_iphone_b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45"/>
          <a:stretch/>
        </p:blipFill>
        <p:spPr bwMode="auto">
          <a:xfrm>
            <a:off x="2864768" y="1347792"/>
            <a:ext cx="7041232" cy="516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7929679" y="6298362"/>
            <a:ext cx="1867755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63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Passion &amp; Creative</a:t>
            </a:r>
            <a:endParaRPr lang="ko-KR" altLang="en-US" sz="1463" b="1" dirty="0">
              <a:solidFill>
                <a:schemeClr val="accent1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8278" y="569921"/>
            <a:ext cx="23212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5. Portfolio</a:t>
            </a:r>
            <a:endParaRPr lang="en-US" altLang="ko-KR" sz="2600" b="1" dirty="0">
              <a:solidFill>
                <a:schemeClr val="accent1">
                  <a:lumMod val="40000"/>
                  <a:lumOff val="6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12039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09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463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4528" y="1603326"/>
            <a:ext cx="549831" cy="3139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sz="2400" kern="2000" spc="100" dirty="0">
                <a:solidFill>
                  <a:schemeClr val="bg1"/>
                </a:solidFill>
                <a:latin typeface="+mn-ea"/>
              </a:rPr>
              <a:t>SKT</a:t>
            </a:r>
            <a:endParaRPr lang="ko-KR" altLang="en-US" sz="2400" kern="2000" spc="1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4528" y="2294528"/>
            <a:ext cx="2416687" cy="275844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cap="all" dirty="0">
                <a:solidFill>
                  <a:schemeClr val="bg1"/>
                </a:solidFill>
                <a:latin typeface="+mn-ea"/>
              </a:rPr>
              <a:t>Project</a:t>
            </a:r>
          </a:p>
          <a:p>
            <a:pPr>
              <a:lnSpc>
                <a:spcPct val="150000"/>
              </a:lnSpc>
            </a:pPr>
            <a:r>
              <a:rPr lang="en-US" altLang="ko-KR" sz="1050" cap="all" dirty="0">
                <a:solidFill>
                  <a:schemeClr val="bg1"/>
                </a:solidFill>
                <a:latin typeface="+mn-ea"/>
              </a:rPr>
              <a:t>SKT T smart safe </a:t>
            </a:r>
            <a:r>
              <a:rPr lang="ko-KR" altLang="en-US" sz="1050" cap="all" dirty="0" err="1">
                <a:solidFill>
                  <a:schemeClr val="bg1"/>
                </a:solidFill>
                <a:latin typeface="+mn-ea"/>
              </a:rPr>
              <a:t>리뉴얼</a:t>
            </a:r>
            <a:endParaRPr lang="en-US" altLang="ko-KR" sz="1050" cap="all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50" cap="all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cap="all" dirty="0">
                <a:solidFill>
                  <a:schemeClr val="bg1"/>
                </a:solidFill>
                <a:latin typeface="+mn-ea"/>
              </a:rPr>
              <a:t>Year</a:t>
            </a:r>
          </a:p>
          <a:p>
            <a:pPr>
              <a:lnSpc>
                <a:spcPct val="150000"/>
              </a:lnSpc>
            </a:pPr>
            <a:r>
              <a:rPr lang="en-US" altLang="ko-KR" sz="1050" cap="all" dirty="0">
                <a:solidFill>
                  <a:schemeClr val="bg1"/>
                </a:solidFill>
                <a:latin typeface="+mn-ea"/>
              </a:rPr>
              <a:t>2019.07 ~ 2019.10</a:t>
            </a:r>
          </a:p>
          <a:p>
            <a:pPr>
              <a:lnSpc>
                <a:spcPct val="150000"/>
              </a:lnSpc>
            </a:pPr>
            <a:endParaRPr lang="en-US" altLang="ko-KR" sz="1050" cap="all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cap="all" dirty="0">
                <a:solidFill>
                  <a:schemeClr val="bg1"/>
                </a:solidFill>
                <a:latin typeface="+mn-ea"/>
              </a:rPr>
              <a:t>Type</a:t>
            </a:r>
          </a:p>
          <a:p>
            <a:pPr>
              <a:lnSpc>
                <a:spcPct val="150000"/>
              </a:lnSpc>
            </a:pPr>
            <a:r>
              <a:rPr lang="en-US" altLang="ko-KR" sz="1050" cap="all" dirty="0">
                <a:solidFill>
                  <a:schemeClr val="bg1"/>
                </a:solidFill>
                <a:latin typeface="+mn-ea"/>
              </a:rPr>
              <a:t>PC</a:t>
            </a:r>
            <a:r>
              <a:rPr lang="ko-KR" altLang="en-US" sz="1050" cap="all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050" cap="all" dirty="0">
                <a:solidFill>
                  <a:schemeClr val="bg1"/>
                </a:solidFill>
                <a:latin typeface="+mn-ea"/>
              </a:rPr>
              <a:t>/ Mobile (</a:t>
            </a:r>
            <a:r>
              <a:rPr lang="ko-KR" altLang="en-US" sz="1050" cap="all" dirty="0" err="1">
                <a:solidFill>
                  <a:schemeClr val="bg1"/>
                </a:solidFill>
                <a:latin typeface="+mn-ea"/>
              </a:rPr>
              <a:t>반응형웹</a:t>
            </a:r>
            <a:r>
              <a:rPr lang="en-US" altLang="ko-KR" sz="1050" cap="all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050" cap="all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cap="all" dirty="0">
                <a:solidFill>
                  <a:schemeClr val="bg1"/>
                </a:solidFill>
                <a:latin typeface="+mn-ea"/>
              </a:rPr>
              <a:t>Summery</a:t>
            </a:r>
          </a:p>
          <a:p>
            <a:pPr>
              <a:lnSpc>
                <a:spcPct val="150000"/>
              </a:lnSpc>
            </a:pPr>
            <a:r>
              <a:rPr lang="en-US" altLang="ko-KR" sz="1050" cap="all" dirty="0">
                <a:solidFill>
                  <a:schemeClr val="bg1"/>
                </a:solidFill>
                <a:latin typeface="+mn-ea"/>
              </a:rPr>
              <a:t>SKT T smart safe </a:t>
            </a:r>
            <a:r>
              <a:rPr lang="ko-KR" altLang="en-US" sz="1050" cap="all" dirty="0" err="1">
                <a:solidFill>
                  <a:schemeClr val="bg1"/>
                </a:solidFill>
                <a:latin typeface="+mn-ea"/>
              </a:rPr>
              <a:t>반응형</a:t>
            </a:r>
            <a:r>
              <a:rPr lang="ko-KR" altLang="en-US" sz="1050" cap="all" dirty="0">
                <a:solidFill>
                  <a:schemeClr val="bg1"/>
                </a:solidFill>
                <a:latin typeface="+mn-ea"/>
              </a:rPr>
              <a:t> 웹 </a:t>
            </a:r>
            <a:r>
              <a:rPr lang="ko-KR" altLang="en-US" sz="1050" cap="all" dirty="0" err="1">
                <a:solidFill>
                  <a:schemeClr val="bg1"/>
                </a:solidFill>
                <a:latin typeface="+mn-ea"/>
              </a:rPr>
              <a:t>리뉴얼</a:t>
            </a:r>
            <a:endParaRPr lang="ko-KR" altLang="en-US" sz="1050" cap="all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4528" y="1295042"/>
            <a:ext cx="557845" cy="2092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600" spc="-150" dirty="0">
                <a:solidFill>
                  <a:schemeClr val="bg1"/>
                </a:solidFill>
                <a:latin typeface="+mn-ea"/>
              </a:rPr>
              <a:t>브랜드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038900" y="1576538"/>
            <a:ext cx="6627152" cy="4174374"/>
            <a:chOff x="3038900" y="1126834"/>
            <a:chExt cx="6627152" cy="4174374"/>
          </a:xfrm>
        </p:grpSpPr>
        <p:pic>
          <p:nvPicPr>
            <p:cNvPr id="9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56" r="7289" b="42029"/>
            <a:stretch/>
          </p:blipFill>
          <p:spPr bwMode="auto">
            <a:xfrm>
              <a:off x="3657600" y="1404150"/>
              <a:ext cx="5243346" cy="3521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3" descr="D:\디자인팀\회사소개서_새로작업\시아나_새로작업\문서이미지\png_mac_w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8900" y="1126834"/>
              <a:ext cx="6627152" cy="41743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8073041" y="3010703"/>
            <a:ext cx="1646052" cy="3108212"/>
            <a:chOff x="6738160" y="3225597"/>
            <a:chExt cx="1646052" cy="3108212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0621" y="3284984"/>
              <a:ext cx="1322440" cy="2800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2" descr="D:\디자인팀\회사소개서_새로작업\시아나_새로작업\문서이미지\png_iphone_w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8160" y="3225597"/>
              <a:ext cx="1646052" cy="3108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그룹 13"/>
          <p:cNvGrpSpPr/>
          <p:nvPr/>
        </p:nvGrpSpPr>
        <p:grpSpPr>
          <a:xfrm>
            <a:off x="6811239" y="3459277"/>
            <a:ext cx="1646052" cy="3108212"/>
            <a:chOff x="8077919" y="2784031"/>
            <a:chExt cx="1646052" cy="3108212"/>
          </a:xfrm>
        </p:grpSpPr>
        <p:pic>
          <p:nvPicPr>
            <p:cNvPr id="15" name="Picture 6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983"/>
            <a:stretch/>
          </p:blipFill>
          <p:spPr bwMode="auto">
            <a:xfrm>
              <a:off x="8168102" y="2878814"/>
              <a:ext cx="1313352" cy="2736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2" descr="D:\디자인팀\회사소개서_새로작업\시아나_새로작업\문서이미지\png_iphone_w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7919" y="2784031"/>
              <a:ext cx="1646052" cy="3108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직사각형 17"/>
          <p:cNvSpPr/>
          <p:nvPr/>
        </p:nvSpPr>
        <p:spPr>
          <a:xfrm>
            <a:off x="7929679" y="6298362"/>
            <a:ext cx="1867755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63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Passion &amp; Creative</a:t>
            </a:r>
            <a:endParaRPr lang="ko-KR" altLang="en-US" sz="1463" b="1" dirty="0">
              <a:solidFill>
                <a:schemeClr val="accent1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8278" y="569921"/>
            <a:ext cx="23212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5. Portfolio</a:t>
            </a:r>
            <a:endParaRPr lang="en-US" altLang="ko-KR" sz="2600" b="1" dirty="0">
              <a:solidFill>
                <a:schemeClr val="accent1">
                  <a:lumMod val="40000"/>
                  <a:lumOff val="6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761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080" y="15323"/>
            <a:ext cx="99009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463">
              <a:solidFill>
                <a:schemeClr val="bg1"/>
              </a:solidFill>
            </a:endParaRPr>
          </a:p>
        </p:txBody>
      </p:sp>
      <p:pic>
        <p:nvPicPr>
          <p:cNvPr id="9" name="Picture 2" descr="D:\디자인팀\회사소개서_새로작업\시아나_새로작업\문서이미지\포폴\emar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12"/>
          <a:stretch/>
        </p:blipFill>
        <p:spPr bwMode="auto">
          <a:xfrm>
            <a:off x="532566" y="375920"/>
            <a:ext cx="4023647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D:\디자인팀\회사소개서_새로작업\시아나_새로작업\문서이미지\png_iphone_b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37"/>
          <a:stretch/>
        </p:blipFill>
        <p:spPr bwMode="auto">
          <a:xfrm>
            <a:off x="116840" y="-145467"/>
            <a:ext cx="4434558" cy="352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524000" y="3200400"/>
            <a:ext cx="2042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신세계 이마트 오피스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" r="2009" b="13528"/>
          <a:stretch/>
        </p:blipFill>
        <p:spPr>
          <a:xfrm>
            <a:off x="5783987" y="493644"/>
            <a:ext cx="3352536" cy="2208916"/>
          </a:xfrm>
          <a:prstGeom prst="rect">
            <a:avLst/>
          </a:prstGeom>
        </p:spPr>
      </p:pic>
      <p:pic>
        <p:nvPicPr>
          <p:cNvPr id="13" name="Picture 13" descr="D:\디자인팀\회사소개서_새로작업\시아나_새로작업\문서이미지\png_mac_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177" y="375920"/>
            <a:ext cx="4152863" cy="273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357895" y="3192661"/>
            <a:ext cx="2575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보건복지부 치매국가책임제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02150" y="3729521"/>
            <a:ext cx="1359403" cy="2416722"/>
            <a:chOff x="4132721" y="1484409"/>
            <a:chExt cx="2567115" cy="4847442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583" y="1588264"/>
              <a:ext cx="2105430" cy="4458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2" descr="D:\디자인팀\회사소개서_새로작업\시아나_새로작업\문서이미지\png_iphone_w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2721" y="1484409"/>
              <a:ext cx="2567115" cy="4847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그룹 17"/>
          <p:cNvGrpSpPr/>
          <p:nvPr/>
        </p:nvGrpSpPr>
        <p:grpSpPr>
          <a:xfrm>
            <a:off x="2771029" y="3729521"/>
            <a:ext cx="1374251" cy="2416722"/>
            <a:chOff x="7156855" y="1044802"/>
            <a:chExt cx="2567116" cy="4847441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334"/>
            <a:stretch/>
          </p:blipFill>
          <p:spPr bwMode="auto">
            <a:xfrm>
              <a:off x="7268093" y="1176104"/>
              <a:ext cx="2086528" cy="4318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2" descr="D:\디자인팀\회사소개서_새로작업\시아나_새로작업\문서이미지\png_iphone_w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6855" y="1044802"/>
              <a:ext cx="2567116" cy="4847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extBox 20"/>
          <p:cNvSpPr txBox="1"/>
          <p:nvPr/>
        </p:nvSpPr>
        <p:spPr>
          <a:xfrm>
            <a:off x="1402080" y="6360160"/>
            <a:ext cx="2372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bg1"/>
                </a:solidFill>
              </a:rPr>
              <a:t>두산중공업</a:t>
            </a:r>
            <a:r>
              <a:rPr lang="ko-KR" altLang="en-US" sz="1400" dirty="0" smtClean="0">
                <a:solidFill>
                  <a:schemeClr val="bg1"/>
                </a:solidFill>
              </a:rPr>
              <a:t> 모바일 </a:t>
            </a:r>
            <a:r>
              <a:rPr lang="en-US" altLang="ko-KR" sz="1400" dirty="0" smtClean="0">
                <a:solidFill>
                  <a:schemeClr val="bg1"/>
                </a:solidFill>
              </a:rPr>
              <a:t>Portal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542572E-2417-4F1D-9617-19E2053DB42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53"/>
          <a:stretch/>
        </p:blipFill>
        <p:spPr>
          <a:xfrm>
            <a:off x="5736676" y="3683757"/>
            <a:ext cx="3248771" cy="2196544"/>
          </a:xfrm>
          <a:prstGeom prst="rect">
            <a:avLst/>
          </a:prstGeom>
        </p:spPr>
      </p:pic>
      <p:pic>
        <p:nvPicPr>
          <p:cNvPr id="23" name="Picture 13" descr="D:\디자인팀\회사소개서_새로작업\시아나_새로작업\문서이미지\png_mac_w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177" y="3656346"/>
            <a:ext cx="3952265" cy="251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04"/>
          <a:stretch/>
        </p:blipFill>
        <p:spPr bwMode="auto">
          <a:xfrm>
            <a:off x="8610164" y="4966714"/>
            <a:ext cx="780278" cy="1653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2" descr="D:\디자인팀\회사소개서_새로작업\시아나_새로작업\문서이미지\png_iphone_w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204" y="4911908"/>
            <a:ext cx="990195" cy="186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6185175" y="6311781"/>
            <a:ext cx="2575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국가보훈처 나라사랑배움터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620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289" y="0"/>
            <a:ext cx="6260713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2726" y="560276"/>
            <a:ext cx="216518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smtClean="0">
                <a:latin typeface="+mn-ea"/>
              </a:rPr>
              <a:t>1. Overview</a:t>
            </a:r>
            <a:endParaRPr lang="ko-KR" altLang="en-US" sz="2600" b="1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66778" y="3429000"/>
            <a:ext cx="2995017" cy="21746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sp>
        <p:nvSpPr>
          <p:cNvPr id="7" name="직사각형 6"/>
          <p:cNvSpPr/>
          <p:nvPr/>
        </p:nvSpPr>
        <p:spPr>
          <a:xfrm>
            <a:off x="6059687" y="3429000"/>
            <a:ext cx="3033713" cy="2228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sp>
        <p:nvSpPr>
          <p:cNvPr id="8" name="TextBox 7"/>
          <p:cNvSpPr txBox="1"/>
          <p:nvPr/>
        </p:nvSpPr>
        <p:spPr>
          <a:xfrm>
            <a:off x="1075731" y="4249342"/>
            <a:ext cx="2437805" cy="1217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63" dirty="0"/>
              <a:t>㈜</a:t>
            </a:r>
            <a:r>
              <a:rPr lang="ko-KR" altLang="en-US" sz="1463" dirty="0" err="1"/>
              <a:t>시완커뮤니케이션즈</a:t>
            </a:r>
            <a:endParaRPr lang="en-US" altLang="ko-KR" sz="1463" dirty="0"/>
          </a:p>
          <a:p>
            <a:pPr algn="ctr"/>
            <a:endParaRPr lang="en-US" altLang="ko-KR" sz="1463" dirty="0"/>
          </a:p>
          <a:p>
            <a:pPr algn="ctr"/>
            <a:r>
              <a:rPr lang="ko-KR" altLang="en-US" sz="1463" dirty="0"/>
              <a:t>소프트웨어 개발</a:t>
            </a:r>
            <a:r>
              <a:rPr lang="en-US" altLang="ko-KR" sz="1463" dirty="0"/>
              <a:t>, </a:t>
            </a:r>
            <a:r>
              <a:rPr lang="ko-KR" altLang="en-US" sz="1463" dirty="0"/>
              <a:t>공급 </a:t>
            </a:r>
            <a:r>
              <a:rPr lang="en-US" altLang="ko-KR" sz="1463" dirty="0" smtClean="0"/>
              <a:t>/ SI</a:t>
            </a:r>
            <a:endParaRPr lang="en-US" altLang="ko-KR" sz="1463" dirty="0"/>
          </a:p>
          <a:p>
            <a:pPr algn="ctr"/>
            <a:endParaRPr lang="en-US" altLang="ko-KR" sz="1463" dirty="0"/>
          </a:p>
          <a:p>
            <a:pPr algn="ctr"/>
            <a:r>
              <a:rPr lang="en-US" altLang="ko-KR" sz="1463" dirty="0"/>
              <a:t>2014 </a:t>
            </a:r>
            <a:r>
              <a:rPr lang="ko-KR" altLang="en-US" sz="1463" dirty="0"/>
              <a:t>설립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77" y="3777260"/>
            <a:ext cx="930110" cy="216880"/>
          </a:xfrm>
          <a:prstGeom prst="rect">
            <a:avLst/>
          </a:prstGeom>
        </p:spPr>
      </p:pic>
      <p:pic>
        <p:nvPicPr>
          <p:cNvPr id="10" name="그림 9" descr="측정기, 시계, 그리기, 표지판이(가) 표시된 사진&#10;&#10;자동 생성된 설명">
            <a:extLst>
              <a:ext uri="{FF2B5EF4-FFF2-40B4-BE49-F238E27FC236}">
                <a16:creationId xmlns:a16="http://schemas.microsoft.com/office/drawing/2014/main" id="{8118DB46-F26B-452B-882D-99F51EA79D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6000" contras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113" y="3711179"/>
            <a:ext cx="1047123" cy="3490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369249" y="4288407"/>
            <a:ext cx="2437805" cy="1217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63" dirty="0"/>
              <a:t>㈜</a:t>
            </a:r>
            <a:r>
              <a:rPr lang="ko-KR" altLang="en-US" sz="1463" dirty="0" err="1"/>
              <a:t>시완글로벌</a:t>
            </a:r>
            <a:endParaRPr lang="en-US" altLang="ko-KR" sz="1463" dirty="0"/>
          </a:p>
          <a:p>
            <a:pPr algn="ctr"/>
            <a:endParaRPr lang="en-US" altLang="ko-KR" sz="1463" dirty="0"/>
          </a:p>
          <a:p>
            <a:pPr algn="ctr"/>
            <a:r>
              <a:rPr lang="ko-KR" altLang="en-US" sz="1463" dirty="0"/>
              <a:t>웹 </a:t>
            </a:r>
            <a:r>
              <a:rPr lang="en-US" altLang="ko-KR" sz="1463" dirty="0"/>
              <a:t>&amp; </a:t>
            </a:r>
            <a:r>
              <a:rPr lang="ko-KR" altLang="en-US" sz="1463" dirty="0"/>
              <a:t>디지털 에이전시</a:t>
            </a:r>
            <a:endParaRPr lang="en-US" altLang="ko-KR" sz="1463" dirty="0"/>
          </a:p>
          <a:p>
            <a:pPr algn="ctr"/>
            <a:endParaRPr lang="en-US" altLang="ko-KR" sz="1463" dirty="0"/>
          </a:p>
          <a:p>
            <a:pPr algn="ctr"/>
            <a:r>
              <a:rPr lang="en-US" altLang="ko-KR" sz="1463" dirty="0"/>
              <a:t>2019 </a:t>
            </a:r>
            <a:r>
              <a:rPr lang="ko-KR" altLang="en-US" sz="1463" dirty="0"/>
              <a:t>설립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871" y="995680"/>
            <a:ext cx="2112816" cy="53690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468880" y="1675567"/>
            <a:ext cx="5019040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n-ea"/>
              </a:rPr>
              <a:t>Creative Development Group</a:t>
            </a:r>
          </a:p>
          <a:p>
            <a:pPr algn="ctr"/>
            <a:endParaRPr lang="en-US" altLang="ko-KR" sz="2000" b="1" dirty="0">
              <a:latin typeface="+mn-ea"/>
            </a:endParaRPr>
          </a:p>
          <a:p>
            <a:pPr algn="ctr"/>
            <a:r>
              <a:rPr lang="ko-KR" altLang="en-US" sz="2000" b="1" dirty="0">
                <a:latin typeface="+mn-ea"/>
              </a:rPr>
              <a:t>웹 </a:t>
            </a:r>
            <a:r>
              <a:rPr lang="en-US" altLang="ko-KR" sz="2000" b="1" dirty="0">
                <a:latin typeface="+mn-ea"/>
              </a:rPr>
              <a:t>&amp; </a:t>
            </a:r>
            <a:r>
              <a:rPr lang="ko-KR" altLang="en-US" sz="2000" b="1" dirty="0">
                <a:latin typeface="+mn-ea"/>
              </a:rPr>
              <a:t>디지털 에이전시</a:t>
            </a:r>
            <a:r>
              <a:rPr lang="en-US" altLang="ko-KR" sz="2000" b="1" dirty="0">
                <a:latin typeface="+mn-ea"/>
              </a:rPr>
              <a:t> / </a:t>
            </a:r>
            <a:r>
              <a:rPr lang="ko-KR" altLang="en-US" sz="2000" b="1" dirty="0">
                <a:latin typeface="+mn-ea"/>
              </a:rPr>
              <a:t>개발</a:t>
            </a:r>
            <a:r>
              <a:rPr lang="en-US" altLang="ko-KR" sz="2000" b="1" dirty="0">
                <a:latin typeface="+mn-ea"/>
              </a:rPr>
              <a:t> / </a:t>
            </a:r>
            <a:r>
              <a:rPr lang="ko-KR" altLang="en-US" sz="2000" b="1" dirty="0">
                <a:latin typeface="+mn-ea"/>
              </a:rPr>
              <a:t>컨설팅</a:t>
            </a:r>
            <a:endParaRPr lang="en-US" altLang="ko-KR" sz="2000" b="1" dirty="0">
              <a:latin typeface="+mn-ea"/>
            </a:endParaRPr>
          </a:p>
          <a:p>
            <a:pPr algn="ctr"/>
            <a:endParaRPr lang="en-US" altLang="ko-KR" sz="2000" b="1" dirty="0">
              <a:latin typeface="+mn-ea"/>
            </a:endParaRPr>
          </a:p>
          <a:p>
            <a:pPr algn="ctr"/>
            <a:r>
              <a:rPr lang="en-US" altLang="ko-KR" sz="2000" b="1" dirty="0">
                <a:latin typeface="+mn-ea"/>
              </a:rPr>
              <a:t>2020 </a:t>
            </a:r>
            <a:r>
              <a:rPr lang="ko-KR" altLang="en-US" sz="2000" b="1" dirty="0">
                <a:latin typeface="+mn-ea"/>
              </a:rPr>
              <a:t>설립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871" y="3560517"/>
            <a:ext cx="2012259" cy="1888428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>
            <a:off x="0" y="818686"/>
            <a:ext cx="688777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929679" y="6298362"/>
            <a:ext cx="1867755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63" b="1" dirty="0">
                <a:solidFill>
                  <a:schemeClr val="tx2"/>
                </a:solidFill>
                <a:latin typeface="+mn-ea"/>
              </a:rPr>
              <a:t>Passion &amp; Creative</a:t>
            </a:r>
            <a:endParaRPr lang="ko-KR" altLang="en-US" sz="1463" b="1" dirty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353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163"/>
            <a:ext cx="99009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463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37" y="751420"/>
            <a:ext cx="2557810" cy="1646804"/>
          </a:xfrm>
          <a:prstGeom prst="rect">
            <a:avLst/>
          </a:prstGeom>
        </p:spPr>
      </p:pic>
      <p:pic>
        <p:nvPicPr>
          <p:cNvPr id="6" name="Picture 13" descr="D:\디자인팀\회사소개서_새로작업\시아나_새로작업\문서이미지\png_mac_w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60" y="662138"/>
            <a:ext cx="3181140" cy="200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3791800" y="867225"/>
            <a:ext cx="870858" cy="1593592"/>
            <a:chOff x="7988662" y="3140968"/>
            <a:chExt cx="1646052" cy="3108212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914"/>
            <a:stretch/>
          </p:blipFill>
          <p:spPr bwMode="auto">
            <a:xfrm>
              <a:off x="8081978" y="3220738"/>
              <a:ext cx="1351543" cy="2722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2" descr="D:\디자인팀\회사소개서_새로작업\시아나_새로작업\문서이미지\png_iphone_w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8662" y="3140968"/>
              <a:ext cx="1646052" cy="3108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1524000" y="3180080"/>
            <a:ext cx="2042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셀트리온 사이트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30"/>
          <a:stretch/>
        </p:blipFill>
        <p:spPr>
          <a:xfrm>
            <a:off x="6197600" y="875235"/>
            <a:ext cx="2634560" cy="1785862"/>
          </a:xfrm>
          <a:prstGeom prst="rect">
            <a:avLst/>
          </a:prstGeom>
        </p:spPr>
      </p:pic>
      <p:pic>
        <p:nvPicPr>
          <p:cNvPr id="12" name="Picture 13" descr="D:\디자인팀\회사소개서_새로작업\시아나_새로작업\문서이미지\png_mac_w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970" y="712300"/>
            <a:ext cx="3348310" cy="227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000240" y="3156866"/>
            <a:ext cx="2042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bg1"/>
                </a:solidFill>
              </a:rPr>
              <a:t>잔탁</a:t>
            </a:r>
            <a:r>
              <a:rPr lang="ko-KR" altLang="en-US" sz="1400" dirty="0" smtClean="0">
                <a:solidFill>
                  <a:schemeClr val="bg1"/>
                </a:solidFill>
              </a:rPr>
              <a:t> 운영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05"/>
          <a:stretch/>
        </p:blipFill>
        <p:spPr>
          <a:xfrm>
            <a:off x="1293914" y="4094480"/>
            <a:ext cx="2656148" cy="1742347"/>
          </a:xfrm>
          <a:prstGeom prst="rect">
            <a:avLst/>
          </a:prstGeom>
        </p:spPr>
      </p:pic>
      <p:pic>
        <p:nvPicPr>
          <p:cNvPr id="15" name="Picture 13" descr="D:\디자인팀\회사소개서_새로작업\시아나_새로작업\문서이미지\png_mac_w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85" y="3969321"/>
            <a:ext cx="3232075" cy="207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676400" y="6228080"/>
            <a:ext cx="2042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드리블로 운영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519" y="3827788"/>
            <a:ext cx="1114378" cy="2394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631" y="3798461"/>
            <a:ext cx="1128153" cy="2423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2" descr="D:\디자인팀\회사소개서_새로작업\시아나_새로작업\문서이미지\png_iphone_w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370" y="3726079"/>
            <a:ext cx="1445042" cy="269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D:\디자인팀\회사소개서_새로작업\시아나_새로작업\문서이미지\png_iphone_w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640" y="3764233"/>
            <a:ext cx="1406510" cy="265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6776720" y="6278880"/>
            <a:ext cx="2042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solidFill>
                  <a:schemeClr val="bg1"/>
                </a:solidFill>
              </a:rPr>
              <a:t>갤럭시아컨즈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17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2046" y="-7928"/>
            <a:ext cx="99009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463">
              <a:solidFill>
                <a:schemeClr val="bg1"/>
              </a:solidFill>
            </a:endParaRPr>
          </a:p>
        </p:txBody>
      </p:sp>
      <p:pic>
        <p:nvPicPr>
          <p:cNvPr id="6" name="Picture 3" descr="D:\디자인팀\회사소개서_새로작업\시아나_새로작업\문서이미지\포폴\ssg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76"/>
          <a:stretch/>
        </p:blipFill>
        <p:spPr bwMode="auto">
          <a:xfrm>
            <a:off x="566155" y="768914"/>
            <a:ext cx="2400566" cy="153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디자인팀\회사소개서_새로작업\시아나_새로작업\문서이미지\png_iphone_b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37"/>
          <a:stretch/>
        </p:blipFill>
        <p:spPr bwMode="auto">
          <a:xfrm>
            <a:off x="258480" y="432684"/>
            <a:ext cx="2708241" cy="215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8" r="5907" b="23822"/>
          <a:stretch/>
        </p:blipFill>
        <p:spPr>
          <a:xfrm>
            <a:off x="3776069" y="913800"/>
            <a:ext cx="2289451" cy="1516184"/>
          </a:xfrm>
          <a:prstGeom prst="rect">
            <a:avLst/>
          </a:prstGeom>
        </p:spPr>
      </p:pic>
      <p:pic>
        <p:nvPicPr>
          <p:cNvPr id="9" name="Picture 13" descr="D:\디자인팀\회사소개서_새로작업\시아나_새로작업\문서이미지\png_mac_w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100" y="785834"/>
            <a:ext cx="2874220" cy="181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43"/>
          <a:stretch/>
        </p:blipFill>
        <p:spPr>
          <a:xfrm>
            <a:off x="6933237" y="821158"/>
            <a:ext cx="2474908" cy="1639611"/>
          </a:xfrm>
          <a:prstGeom prst="rect">
            <a:avLst/>
          </a:prstGeom>
        </p:spPr>
      </p:pic>
      <p:pic>
        <p:nvPicPr>
          <p:cNvPr id="11" name="Picture 13" descr="D:\디자인팀\회사소개서_새로작업\시아나_새로작업\문서이미지\png_mac_w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759" y="684234"/>
            <a:ext cx="3078035" cy="193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775" y="1919322"/>
            <a:ext cx="608355" cy="129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D:\디자인팀\회사소개서_새로작업\시아나_새로작업\문서이미지\png_iphone_w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2272" y="1830328"/>
            <a:ext cx="764522" cy="1443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65"/>
          <a:stretch/>
        </p:blipFill>
        <p:spPr>
          <a:xfrm>
            <a:off x="484446" y="4146458"/>
            <a:ext cx="2453405" cy="1616494"/>
          </a:xfrm>
          <a:prstGeom prst="rect">
            <a:avLst/>
          </a:prstGeom>
        </p:spPr>
      </p:pic>
      <p:pic>
        <p:nvPicPr>
          <p:cNvPr id="15" name="Picture 13" descr="D:\디자인팀\회사소개서_새로작업\시아나_새로작업\문서이미지\png_mac_w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70" y="3990087"/>
            <a:ext cx="3042956" cy="191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" r="4918" b="21447"/>
          <a:stretch/>
        </p:blipFill>
        <p:spPr>
          <a:xfrm>
            <a:off x="3837927" y="4122167"/>
            <a:ext cx="2469279" cy="1638486"/>
          </a:xfrm>
          <a:prstGeom prst="rect">
            <a:avLst/>
          </a:prstGeom>
        </p:spPr>
      </p:pic>
      <p:pic>
        <p:nvPicPr>
          <p:cNvPr id="17" name="Picture 13" descr="D:\디자인팀\회사소개서_새로작업\시아나_새로작업\문서이미지\png_mac_w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422" y="3983958"/>
            <a:ext cx="3040061" cy="191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36"/>
          <a:stretch/>
        </p:blipFill>
        <p:spPr>
          <a:xfrm>
            <a:off x="6991179" y="4049770"/>
            <a:ext cx="2455240" cy="1560849"/>
          </a:xfrm>
          <a:prstGeom prst="rect">
            <a:avLst/>
          </a:prstGeom>
        </p:spPr>
      </p:pic>
      <p:pic>
        <p:nvPicPr>
          <p:cNvPr id="19" name="Picture 13" descr="D:\디자인팀\회사소개서_새로작업\시아나_새로작업\문서이미지\png_mac_w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880" y="3977852"/>
            <a:ext cx="3011252" cy="189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833120" y="2773680"/>
            <a:ext cx="2042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신세계 </a:t>
            </a:r>
            <a:r>
              <a:rPr lang="en-US" altLang="ko-KR" sz="1400" dirty="0" smtClean="0">
                <a:solidFill>
                  <a:schemeClr val="bg1"/>
                </a:solidFill>
              </a:rPr>
              <a:t>I&amp;C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간편결재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08400" y="2763520"/>
            <a:ext cx="2397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solidFill>
                  <a:schemeClr val="bg1"/>
                </a:solidFill>
              </a:rPr>
              <a:t>매일경제신문 세계지식포럼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172960" y="2682240"/>
            <a:ext cx="2042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bg1"/>
                </a:solidFill>
              </a:rPr>
              <a:t>성서대학교</a:t>
            </a:r>
            <a:r>
              <a:rPr lang="ko-KR" altLang="en-US" sz="1400" dirty="0" smtClean="0">
                <a:solidFill>
                  <a:schemeClr val="bg1"/>
                </a:solidFill>
              </a:rPr>
              <a:t> 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</a:rPr>
              <a:t>마이크로사이트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90846" y="6049695"/>
            <a:ext cx="2042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에어웨이비스타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92880" y="6049695"/>
            <a:ext cx="2042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</a:rPr>
              <a:t>한국생명공학연구원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</a:rPr>
              <a:t>바이오평가센터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99792" y="6033870"/>
            <a:ext cx="2042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SK E&amp;S </a:t>
            </a:r>
            <a:r>
              <a:rPr lang="ko-KR" altLang="en-US" sz="1400" dirty="0" smtClean="0">
                <a:solidFill>
                  <a:schemeClr val="bg1"/>
                </a:solidFill>
              </a:rPr>
              <a:t>에너지 통합운영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301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5080" y="-12114"/>
            <a:ext cx="99009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463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72"/>
          <a:stretch/>
        </p:blipFill>
        <p:spPr>
          <a:xfrm>
            <a:off x="801896" y="819251"/>
            <a:ext cx="2298493" cy="1532210"/>
          </a:xfrm>
          <a:prstGeom prst="rect">
            <a:avLst/>
          </a:prstGeom>
        </p:spPr>
      </p:pic>
      <p:pic>
        <p:nvPicPr>
          <p:cNvPr id="6" name="Picture 13" descr="D:\디자인팀\회사소개서_새로작업\시아나_새로작업\문서이미지\png_mac_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80" y="694394"/>
            <a:ext cx="2897787" cy="182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924" y="752792"/>
            <a:ext cx="2368214" cy="1644968"/>
          </a:xfrm>
          <a:prstGeom prst="rect">
            <a:avLst/>
          </a:prstGeom>
        </p:spPr>
      </p:pic>
      <p:pic>
        <p:nvPicPr>
          <p:cNvPr id="8" name="Picture 13" descr="D:\디자인팀\회사소개서_새로작업\시아나_새로작업\문서이미지\png_mac_w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980" y="674074"/>
            <a:ext cx="2945340" cy="1855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57"/>
          <a:stretch/>
        </p:blipFill>
        <p:spPr>
          <a:xfrm>
            <a:off x="6903335" y="725936"/>
            <a:ext cx="2321391" cy="1547743"/>
          </a:xfrm>
          <a:prstGeom prst="rect">
            <a:avLst/>
          </a:prstGeom>
        </p:spPr>
      </p:pic>
      <p:pic>
        <p:nvPicPr>
          <p:cNvPr id="10" name="Picture 13" descr="D:\디자인팀\회사소개서_새로작업\시아나_새로작업\문서이미지\png_mac_w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390" y="718603"/>
            <a:ext cx="2913917" cy="183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427" y="3654752"/>
            <a:ext cx="1236232" cy="237091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47" y="3623708"/>
            <a:ext cx="1191253" cy="2401961"/>
          </a:xfrm>
          <a:prstGeom prst="rect">
            <a:avLst/>
          </a:prstGeom>
        </p:spPr>
      </p:pic>
      <p:pic>
        <p:nvPicPr>
          <p:cNvPr id="13" name="Picture 12" descr="D:\디자인팀\회사소개서_새로작업\시아나_새로작업\문서이미지\png_iphone_w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13" y="3551589"/>
            <a:ext cx="1437080" cy="2713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D:\디자인팀\회사소개서_새로작업\시아나_새로작업\문서이미지\png_iphone_w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633" y="3551589"/>
            <a:ext cx="1437080" cy="2713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21"/>
          <a:stretch/>
        </p:blipFill>
        <p:spPr>
          <a:xfrm>
            <a:off x="3916036" y="4011755"/>
            <a:ext cx="2421240" cy="1567810"/>
          </a:xfrm>
          <a:prstGeom prst="rect">
            <a:avLst/>
          </a:prstGeom>
        </p:spPr>
      </p:pic>
      <p:pic>
        <p:nvPicPr>
          <p:cNvPr id="16" name="Picture 13" descr="D:\디자인팀\회사소개서_새로작업\시아나_새로작업\문서이미지\png_mac_w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099" y="3934508"/>
            <a:ext cx="2955500" cy="186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116" y="3599766"/>
            <a:ext cx="1104867" cy="2333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665" y="3592312"/>
            <a:ext cx="1125407" cy="2353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2" descr="D:\디자인팀\회사소개서_새로작업\시아나_새로작업\문서이미지\png_iphone_w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704" y="3524031"/>
            <a:ext cx="1400279" cy="264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D:\디자인팀\회사소개서_새로작업\시아나_새로작업\문서이미지\png_iphone_w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011" y="3525480"/>
            <a:ext cx="1350027" cy="259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995680" y="2773680"/>
            <a:ext cx="2042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신세계 </a:t>
            </a:r>
            <a:r>
              <a:rPr lang="en-US" altLang="ko-KR" sz="1400" dirty="0" smtClean="0">
                <a:solidFill>
                  <a:schemeClr val="bg1"/>
                </a:solidFill>
              </a:rPr>
              <a:t>I&amp;C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간편결재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62246" y="6265203"/>
            <a:ext cx="2042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학교예술교육지원센터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20439" y="6261686"/>
            <a:ext cx="2042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bg1"/>
                </a:solidFill>
              </a:rPr>
              <a:t>교보생명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66473" y="6263174"/>
            <a:ext cx="2624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bg1"/>
                </a:solidFill>
              </a:rPr>
              <a:t>메트라이프생명</a:t>
            </a:r>
            <a:r>
              <a:rPr lang="ko-KR" altLang="en-US" sz="1400" dirty="0" smtClean="0">
                <a:solidFill>
                  <a:schemeClr val="bg1"/>
                </a:solidFill>
              </a:rPr>
              <a:t>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차이나활동</a:t>
            </a:r>
            <a:r>
              <a:rPr lang="ko-KR" altLang="en-US" sz="1400" dirty="0" smtClean="0">
                <a:solidFill>
                  <a:schemeClr val="bg1"/>
                </a:solidFill>
              </a:rPr>
              <a:t> 앱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105576" y="2782613"/>
            <a:ext cx="2042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bg1"/>
                </a:solidFill>
              </a:rPr>
              <a:t>글락소스미스클라인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813216" y="2762644"/>
            <a:ext cx="2635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bg1"/>
                </a:solidFill>
              </a:rPr>
              <a:t>성서대학교</a:t>
            </a:r>
            <a:r>
              <a:rPr lang="ko-KR" altLang="en-US" sz="1400" dirty="0" smtClean="0">
                <a:solidFill>
                  <a:schemeClr val="bg1"/>
                </a:solidFill>
              </a:rPr>
              <a:t> 입학안내 웹사이트</a:t>
            </a:r>
            <a:endParaRPr lang="en-US" altLang="ko-KR" sz="1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2746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289" y="0"/>
            <a:ext cx="6260713" cy="6858000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0" y="812856"/>
            <a:ext cx="688777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2726" y="560276"/>
            <a:ext cx="25068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latin typeface="+mn-ea"/>
              </a:rPr>
              <a:t>6</a:t>
            </a:r>
            <a:r>
              <a:rPr lang="en-US" altLang="ko-KR" sz="2600" b="1" dirty="0" smtClean="0">
                <a:latin typeface="+mn-ea"/>
              </a:rPr>
              <a:t>. Clients</a:t>
            </a:r>
            <a:endParaRPr lang="ko-KR" altLang="en-US" sz="2600" b="1" dirty="0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32753" y="1628800"/>
            <a:ext cx="1429444" cy="858818"/>
          </a:xfrm>
          <a:prstGeom prst="rect">
            <a:avLst/>
          </a:prstGeom>
          <a:solidFill>
            <a:schemeClr val="bg1"/>
          </a:solidFill>
          <a:ln w="6350">
            <a:solidFill>
              <a:srgbClr val="CAC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rgbClr val="000D2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526804" y="1628800"/>
            <a:ext cx="1429444" cy="858818"/>
          </a:xfrm>
          <a:prstGeom prst="rect">
            <a:avLst/>
          </a:prstGeom>
          <a:solidFill>
            <a:schemeClr val="bg1"/>
          </a:solidFill>
          <a:ln w="6350">
            <a:solidFill>
              <a:srgbClr val="CAC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rgbClr val="000D2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12729" y="1628800"/>
            <a:ext cx="1429444" cy="858818"/>
          </a:xfrm>
          <a:prstGeom prst="rect">
            <a:avLst/>
          </a:prstGeom>
          <a:solidFill>
            <a:schemeClr val="bg1"/>
          </a:solidFill>
          <a:ln w="6350">
            <a:solidFill>
              <a:srgbClr val="CAC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rgbClr val="000D2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889129" y="1628800"/>
            <a:ext cx="1429444" cy="858818"/>
          </a:xfrm>
          <a:prstGeom prst="rect">
            <a:avLst/>
          </a:prstGeom>
          <a:solidFill>
            <a:schemeClr val="bg1"/>
          </a:solidFill>
          <a:ln w="6350">
            <a:solidFill>
              <a:srgbClr val="CAC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rgbClr val="000D2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565529" y="1628800"/>
            <a:ext cx="1429444" cy="858818"/>
          </a:xfrm>
          <a:prstGeom prst="rect">
            <a:avLst/>
          </a:prstGeom>
          <a:solidFill>
            <a:schemeClr val="bg1"/>
          </a:solidFill>
          <a:ln w="6350">
            <a:solidFill>
              <a:srgbClr val="CAC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rgbClr val="000D2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32753" y="2667025"/>
            <a:ext cx="1429444" cy="858818"/>
          </a:xfrm>
          <a:prstGeom prst="rect">
            <a:avLst/>
          </a:prstGeom>
          <a:solidFill>
            <a:schemeClr val="bg1"/>
          </a:solidFill>
          <a:ln w="6350">
            <a:solidFill>
              <a:srgbClr val="CAC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rgbClr val="000D2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26804" y="2667025"/>
            <a:ext cx="1429444" cy="858818"/>
          </a:xfrm>
          <a:prstGeom prst="rect">
            <a:avLst/>
          </a:prstGeom>
          <a:solidFill>
            <a:schemeClr val="bg1"/>
          </a:solidFill>
          <a:ln w="6350">
            <a:solidFill>
              <a:srgbClr val="CAC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rgbClr val="000D2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212729" y="2667025"/>
            <a:ext cx="1429444" cy="858818"/>
          </a:xfrm>
          <a:prstGeom prst="rect">
            <a:avLst/>
          </a:prstGeom>
          <a:solidFill>
            <a:schemeClr val="bg1"/>
          </a:solidFill>
          <a:ln w="6350">
            <a:solidFill>
              <a:srgbClr val="CAC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rgbClr val="000D2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889129" y="2667025"/>
            <a:ext cx="1429444" cy="858818"/>
          </a:xfrm>
          <a:prstGeom prst="rect">
            <a:avLst/>
          </a:prstGeom>
          <a:solidFill>
            <a:schemeClr val="bg1"/>
          </a:solidFill>
          <a:ln w="6350">
            <a:solidFill>
              <a:srgbClr val="CAC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rgbClr val="000D2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565529" y="2667025"/>
            <a:ext cx="1429444" cy="858818"/>
          </a:xfrm>
          <a:prstGeom prst="rect">
            <a:avLst/>
          </a:prstGeom>
          <a:solidFill>
            <a:schemeClr val="bg1"/>
          </a:solidFill>
          <a:ln w="6350">
            <a:solidFill>
              <a:srgbClr val="CAC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rgbClr val="000D2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32753" y="3714775"/>
            <a:ext cx="1429444" cy="858818"/>
          </a:xfrm>
          <a:prstGeom prst="rect">
            <a:avLst/>
          </a:prstGeom>
          <a:solidFill>
            <a:schemeClr val="bg1"/>
          </a:solidFill>
          <a:ln w="6350">
            <a:solidFill>
              <a:srgbClr val="CAC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rgbClr val="000D2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526804" y="3714775"/>
            <a:ext cx="1429444" cy="858818"/>
          </a:xfrm>
          <a:prstGeom prst="rect">
            <a:avLst/>
          </a:prstGeom>
          <a:solidFill>
            <a:schemeClr val="bg1"/>
          </a:solidFill>
          <a:ln w="6350">
            <a:solidFill>
              <a:srgbClr val="CAC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rgbClr val="000D2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212729" y="3714775"/>
            <a:ext cx="1429444" cy="858818"/>
          </a:xfrm>
          <a:prstGeom prst="rect">
            <a:avLst/>
          </a:prstGeom>
          <a:solidFill>
            <a:schemeClr val="bg1"/>
          </a:solidFill>
          <a:ln w="6350">
            <a:solidFill>
              <a:srgbClr val="CAC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rgbClr val="000D2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889129" y="3714775"/>
            <a:ext cx="1429444" cy="858818"/>
          </a:xfrm>
          <a:prstGeom prst="rect">
            <a:avLst/>
          </a:prstGeom>
          <a:solidFill>
            <a:schemeClr val="bg1"/>
          </a:solidFill>
          <a:ln w="6350">
            <a:solidFill>
              <a:srgbClr val="CAC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rgbClr val="000D2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565529" y="3714775"/>
            <a:ext cx="1429444" cy="858818"/>
          </a:xfrm>
          <a:prstGeom prst="rect">
            <a:avLst/>
          </a:prstGeom>
          <a:solidFill>
            <a:schemeClr val="bg1"/>
          </a:solidFill>
          <a:ln w="6350">
            <a:solidFill>
              <a:srgbClr val="CAC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rgbClr val="000D2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3" name="Picture 2" descr="차기 저축은행중앙회장 선임 절차 돌입 - 아시아경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94" y="1878189"/>
            <a:ext cx="1389791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1" descr="나이스정보통신 전산센터 정전…가맹점 카드결제 '먹통' | 케이벤치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334" y="1878189"/>
            <a:ext cx="1273814" cy="37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507" y="1844283"/>
            <a:ext cx="1018454" cy="470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945" y="4020516"/>
            <a:ext cx="1059060" cy="316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1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038" y="1957473"/>
            <a:ext cx="1266825" cy="24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1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328" y="1889603"/>
            <a:ext cx="1125044" cy="396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063" y="2809693"/>
            <a:ext cx="1057627" cy="54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713" y="2829605"/>
            <a:ext cx="809625" cy="53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045" y="2835823"/>
            <a:ext cx="1149350" cy="56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5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344" y="3999128"/>
            <a:ext cx="1222364" cy="33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17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066" y="3948153"/>
            <a:ext cx="901884" cy="448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027" y="2959088"/>
            <a:ext cx="1271256" cy="339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6" descr="KEB하나은행 로고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52" y="2976183"/>
            <a:ext cx="1235621" cy="32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832753" y="4760622"/>
            <a:ext cx="1429444" cy="858818"/>
          </a:xfrm>
          <a:prstGeom prst="rect">
            <a:avLst/>
          </a:prstGeom>
          <a:solidFill>
            <a:schemeClr val="bg1"/>
          </a:solidFill>
          <a:ln w="6350">
            <a:solidFill>
              <a:srgbClr val="CAC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rgbClr val="000D2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526804" y="4760622"/>
            <a:ext cx="1429444" cy="858818"/>
          </a:xfrm>
          <a:prstGeom prst="rect">
            <a:avLst/>
          </a:prstGeom>
          <a:solidFill>
            <a:schemeClr val="bg1"/>
          </a:solidFill>
          <a:ln w="6350">
            <a:solidFill>
              <a:srgbClr val="CAC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rgbClr val="000D2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212729" y="4760622"/>
            <a:ext cx="1429444" cy="858818"/>
          </a:xfrm>
          <a:prstGeom prst="rect">
            <a:avLst/>
          </a:prstGeom>
          <a:solidFill>
            <a:schemeClr val="bg1"/>
          </a:solidFill>
          <a:ln w="6350">
            <a:solidFill>
              <a:srgbClr val="CAC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rgbClr val="000D2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889129" y="4760622"/>
            <a:ext cx="1429444" cy="858818"/>
          </a:xfrm>
          <a:prstGeom prst="rect">
            <a:avLst/>
          </a:prstGeom>
          <a:solidFill>
            <a:schemeClr val="bg1"/>
          </a:solidFill>
          <a:ln w="6350">
            <a:solidFill>
              <a:srgbClr val="CAC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rgbClr val="000D2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563519" y="4760622"/>
            <a:ext cx="1429444" cy="858818"/>
          </a:xfrm>
          <a:prstGeom prst="rect">
            <a:avLst/>
          </a:prstGeom>
          <a:solidFill>
            <a:schemeClr val="bg1"/>
          </a:solidFill>
          <a:ln w="6350">
            <a:solidFill>
              <a:srgbClr val="CAC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rgbClr val="000D2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94" y="5008850"/>
            <a:ext cx="1356831" cy="36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5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027" y="4922350"/>
            <a:ext cx="1161023" cy="535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3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136" y="3919245"/>
            <a:ext cx="936104" cy="449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770" y="4876042"/>
            <a:ext cx="1316962" cy="543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24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111" y="3912674"/>
            <a:ext cx="1058679" cy="441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10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775" y="5074266"/>
            <a:ext cx="1184150" cy="307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9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135" y="5044975"/>
            <a:ext cx="1307170" cy="29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직사각형 47"/>
          <p:cNvSpPr/>
          <p:nvPr/>
        </p:nvSpPr>
        <p:spPr>
          <a:xfrm>
            <a:off x="7929679" y="6298362"/>
            <a:ext cx="1867755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63" b="1" dirty="0">
                <a:solidFill>
                  <a:schemeClr val="tx2"/>
                </a:solidFill>
                <a:latin typeface="+mn-ea"/>
              </a:rPr>
              <a:t>Passion &amp; Creative</a:t>
            </a:r>
            <a:endParaRPr lang="ko-KR" altLang="en-US" sz="1463" b="1" dirty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535656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289" y="0"/>
            <a:ext cx="6260713" cy="6858000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0" y="812856"/>
            <a:ext cx="688777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2726" y="560276"/>
            <a:ext cx="25068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latin typeface="+mn-ea"/>
              </a:rPr>
              <a:t>6</a:t>
            </a:r>
            <a:r>
              <a:rPr lang="en-US" altLang="ko-KR" sz="2600" b="1" dirty="0" smtClean="0">
                <a:latin typeface="+mn-ea"/>
              </a:rPr>
              <a:t>. Clients</a:t>
            </a:r>
            <a:endParaRPr lang="ko-KR" altLang="en-US" sz="2600" b="1" dirty="0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32753" y="1628800"/>
            <a:ext cx="1429444" cy="858818"/>
          </a:xfrm>
          <a:prstGeom prst="rect">
            <a:avLst/>
          </a:prstGeom>
          <a:solidFill>
            <a:schemeClr val="bg1"/>
          </a:solidFill>
          <a:ln w="6350">
            <a:solidFill>
              <a:srgbClr val="CAC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rgbClr val="000D2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526804" y="1628800"/>
            <a:ext cx="1429444" cy="858818"/>
          </a:xfrm>
          <a:prstGeom prst="rect">
            <a:avLst/>
          </a:prstGeom>
          <a:solidFill>
            <a:schemeClr val="bg1"/>
          </a:solidFill>
          <a:ln w="6350">
            <a:solidFill>
              <a:srgbClr val="CAC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rgbClr val="000D2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12729" y="1628800"/>
            <a:ext cx="1429444" cy="858818"/>
          </a:xfrm>
          <a:prstGeom prst="rect">
            <a:avLst/>
          </a:prstGeom>
          <a:solidFill>
            <a:schemeClr val="bg1"/>
          </a:solidFill>
          <a:ln w="6350">
            <a:solidFill>
              <a:srgbClr val="CAC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rgbClr val="000D2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889129" y="1628800"/>
            <a:ext cx="1429444" cy="858818"/>
          </a:xfrm>
          <a:prstGeom prst="rect">
            <a:avLst/>
          </a:prstGeom>
          <a:solidFill>
            <a:schemeClr val="bg1"/>
          </a:solidFill>
          <a:ln w="6350">
            <a:solidFill>
              <a:srgbClr val="CAC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rgbClr val="000D2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565529" y="1628800"/>
            <a:ext cx="1429444" cy="858818"/>
          </a:xfrm>
          <a:prstGeom prst="rect">
            <a:avLst/>
          </a:prstGeom>
          <a:solidFill>
            <a:schemeClr val="bg1"/>
          </a:solidFill>
          <a:ln w="6350">
            <a:solidFill>
              <a:srgbClr val="CAC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rgbClr val="000D2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32753" y="2667025"/>
            <a:ext cx="1429444" cy="858818"/>
          </a:xfrm>
          <a:prstGeom prst="rect">
            <a:avLst/>
          </a:prstGeom>
          <a:solidFill>
            <a:schemeClr val="bg1"/>
          </a:solidFill>
          <a:ln w="6350">
            <a:solidFill>
              <a:srgbClr val="CAC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rgbClr val="000D2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26804" y="2667025"/>
            <a:ext cx="1429444" cy="858818"/>
          </a:xfrm>
          <a:prstGeom prst="rect">
            <a:avLst/>
          </a:prstGeom>
          <a:solidFill>
            <a:schemeClr val="bg1"/>
          </a:solidFill>
          <a:ln w="6350">
            <a:solidFill>
              <a:srgbClr val="CAC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rgbClr val="000D2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212729" y="2667025"/>
            <a:ext cx="1429444" cy="858818"/>
          </a:xfrm>
          <a:prstGeom prst="rect">
            <a:avLst/>
          </a:prstGeom>
          <a:solidFill>
            <a:schemeClr val="bg1"/>
          </a:solidFill>
          <a:ln w="6350">
            <a:solidFill>
              <a:srgbClr val="CAC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rgbClr val="000D2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889129" y="2667025"/>
            <a:ext cx="1429444" cy="858818"/>
          </a:xfrm>
          <a:prstGeom prst="rect">
            <a:avLst/>
          </a:prstGeom>
          <a:solidFill>
            <a:schemeClr val="bg1"/>
          </a:solidFill>
          <a:ln w="6350">
            <a:solidFill>
              <a:srgbClr val="CAC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rgbClr val="000D2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565529" y="2667025"/>
            <a:ext cx="1429444" cy="858818"/>
          </a:xfrm>
          <a:prstGeom prst="rect">
            <a:avLst/>
          </a:prstGeom>
          <a:solidFill>
            <a:schemeClr val="bg1"/>
          </a:solidFill>
          <a:ln w="6350">
            <a:solidFill>
              <a:srgbClr val="CAC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rgbClr val="000D2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32753" y="3714775"/>
            <a:ext cx="1429444" cy="858818"/>
          </a:xfrm>
          <a:prstGeom prst="rect">
            <a:avLst/>
          </a:prstGeom>
          <a:solidFill>
            <a:schemeClr val="bg1"/>
          </a:solidFill>
          <a:ln w="6350">
            <a:solidFill>
              <a:srgbClr val="CAC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rgbClr val="000D2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526804" y="3714775"/>
            <a:ext cx="1429444" cy="858818"/>
          </a:xfrm>
          <a:prstGeom prst="rect">
            <a:avLst/>
          </a:prstGeom>
          <a:solidFill>
            <a:schemeClr val="bg1"/>
          </a:solidFill>
          <a:ln w="6350">
            <a:solidFill>
              <a:srgbClr val="CAC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rgbClr val="000D2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212729" y="3714775"/>
            <a:ext cx="1429444" cy="858818"/>
          </a:xfrm>
          <a:prstGeom prst="rect">
            <a:avLst/>
          </a:prstGeom>
          <a:solidFill>
            <a:schemeClr val="bg1"/>
          </a:solidFill>
          <a:ln w="6350">
            <a:solidFill>
              <a:srgbClr val="CAC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rgbClr val="000D2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889129" y="3714775"/>
            <a:ext cx="1429444" cy="858818"/>
          </a:xfrm>
          <a:prstGeom prst="rect">
            <a:avLst/>
          </a:prstGeom>
          <a:solidFill>
            <a:schemeClr val="bg1"/>
          </a:solidFill>
          <a:ln w="6350">
            <a:solidFill>
              <a:srgbClr val="CAC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rgbClr val="000D2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565529" y="3714775"/>
            <a:ext cx="1429444" cy="858818"/>
          </a:xfrm>
          <a:prstGeom prst="rect">
            <a:avLst/>
          </a:prstGeom>
          <a:solidFill>
            <a:schemeClr val="bg1"/>
          </a:solidFill>
          <a:ln w="6350">
            <a:solidFill>
              <a:srgbClr val="CAC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rgbClr val="000D2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286" y="2916313"/>
            <a:ext cx="893471" cy="36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4" descr="CI 소개 | 회사소개 | 풀무원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740" y="2932734"/>
            <a:ext cx="1022499" cy="34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6" descr="SK하이닉스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68" y="3922369"/>
            <a:ext cx="981472" cy="46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450" y="3839627"/>
            <a:ext cx="962025" cy="646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48" y="2855948"/>
            <a:ext cx="1249428" cy="456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337" y="3979760"/>
            <a:ext cx="1178713" cy="373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928" y="3993903"/>
            <a:ext cx="1235856" cy="359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 descr="삼성전자 로고파일, 로고자료실, ci자료실, 삼성전자 ci, 로고자료실 ...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775" y="2916313"/>
            <a:ext cx="1165250" cy="42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36" y="3035966"/>
            <a:ext cx="1224136" cy="1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17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167" y="4007472"/>
            <a:ext cx="1117644" cy="301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832753" y="4769959"/>
            <a:ext cx="1429444" cy="858818"/>
          </a:xfrm>
          <a:prstGeom prst="rect">
            <a:avLst/>
          </a:prstGeom>
          <a:solidFill>
            <a:schemeClr val="bg1"/>
          </a:solidFill>
          <a:ln w="6350">
            <a:solidFill>
              <a:srgbClr val="CAC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rgbClr val="000D2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526804" y="4769959"/>
            <a:ext cx="1429444" cy="858818"/>
          </a:xfrm>
          <a:prstGeom prst="rect">
            <a:avLst/>
          </a:prstGeom>
          <a:solidFill>
            <a:schemeClr val="bg1"/>
          </a:solidFill>
          <a:ln w="6350">
            <a:solidFill>
              <a:srgbClr val="CAC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rgbClr val="000D2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212729" y="4769959"/>
            <a:ext cx="1429444" cy="858818"/>
          </a:xfrm>
          <a:prstGeom prst="rect">
            <a:avLst/>
          </a:prstGeom>
          <a:solidFill>
            <a:schemeClr val="bg1"/>
          </a:solidFill>
          <a:ln w="6350">
            <a:solidFill>
              <a:srgbClr val="CAC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rgbClr val="000D2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889129" y="4769959"/>
            <a:ext cx="1429444" cy="858818"/>
          </a:xfrm>
          <a:prstGeom prst="rect">
            <a:avLst/>
          </a:prstGeom>
          <a:solidFill>
            <a:schemeClr val="bg1"/>
          </a:solidFill>
          <a:ln w="6350">
            <a:solidFill>
              <a:srgbClr val="CAC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rgbClr val="000D2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582923" y="4769959"/>
            <a:ext cx="1429444" cy="858818"/>
          </a:xfrm>
          <a:prstGeom prst="rect">
            <a:avLst/>
          </a:prstGeom>
          <a:solidFill>
            <a:schemeClr val="bg1"/>
          </a:solidFill>
          <a:ln w="6350">
            <a:solidFill>
              <a:srgbClr val="CAC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rgbClr val="000D2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8" name="Picture 14" descr="디자인센터 &gt; 심볼로고 &gt; 한국몬테소리[Montessori]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75" y="4926775"/>
            <a:ext cx="1188411" cy="53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9" descr="로고타입 | 상징(CI) | 국립국악원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449" y="5035188"/>
            <a:ext cx="1148215" cy="38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1" descr="대한상공회의소 소개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226" y="4934139"/>
            <a:ext cx="1056277" cy="57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4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738" y="5083905"/>
            <a:ext cx="1038225" cy="278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16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444" y="5051317"/>
            <a:ext cx="1300162" cy="362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" descr="WARTEC - Galenox.com ¡Tu colega siempre en línea!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623" y="1825095"/>
            <a:ext cx="1153065" cy="49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대한민국 희망 프로젝트 IT교육지원 캠페인 참여업체] KT커머스 - 전자신문"/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34"/>
          <a:stretch/>
        </p:blipFill>
        <p:spPr bwMode="auto">
          <a:xfrm>
            <a:off x="4259296" y="1851017"/>
            <a:ext cx="1353799" cy="43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제주항공 로고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410" y="1851017"/>
            <a:ext cx="1260232" cy="48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7" descr="삼성카드 - 위키백과, 우리 모두의 백과사전"/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7" t="26039" r="5368" b="25327"/>
          <a:stretch/>
        </p:blipFill>
        <p:spPr bwMode="auto">
          <a:xfrm>
            <a:off x="7614982" y="1957914"/>
            <a:ext cx="1339246" cy="29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전북은행 - 나무위키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163" y="1989834"/>
            <a:ext cx="1129376" cy="21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/>
          <p:cNvSpPr/>
          <p:nvPr/>
        </p:nvSpPr>
        <p:spPr>
          <a:xfrm>
            <a:off x="7929679" y="6298362"/>
            <a:ext cx="1867755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63" b="1" dirty="0">
                <a:solidFill>
                  <a:schemeClr val="tx2"/>
                </a:solidFill>
                <a:latin typeface="+mn-ea"/>
              </a:rPr>
              <a:t>Passion &amp; Creative</a:t>
            </a:r>
            <a:endParaRPr lang="ko-KR" altLang="en-US" sz="1463" b="1" dirty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23459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289" y="0"/>
            <a:ext cx="6260713" cy="6858000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0" y="812856"/>
            <a:ext cx="688777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2726" y="560276"/>
            <a:ext cx="25068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latin typeface="+mn-ea"/>
              </a:rPr>
              <a:t>6</a:t>
            </a:r>
            <a:r>
              <a:rPr lang="en-US" altLang="ko-KR" sz="2600" b="1" dirty="0" smtClean="0">
                <a:latin typeface="+mn-ea"/>
              </a:rPr>
              <a:t>. Clients</a:t>
            </a:r>
            <a:endParaRPr lang="ko-KR" altLang="en-US" sz="2600" b="1" dirty="0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929679" y="6298362"/>
            <a:ext cx="1867755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63" b="1" dirty="0">
                <a:solidFill>
                  <a:schemeClr val="tx2"/>
                </a:solidFill>
                <a:latin typeface="+mn-ea"/>
              </a:rPr>
              <a:t>Passion &amp; Creative</a:t>
            </a:r>
            <a:endParaRPr lang="ko-KR" altLang="en-US" sz="1463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32753" y="1628800"/>
            <a:ext cx="1429444" cy="858818"/>
          </a:xfrm>
          <a:prstGeom prst="rect">
            <a:avLst/>
          </a:prstGeom>
          <a:solidFill>
            <a:schemeClr val="bg1"/>
          </a:solidFill>
          <a:ln w="6350">
            <a:solidFill>
              <a:srgbClr val="CAC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rgbClr val="000D2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526804" y="1628800"/>
            <a:ext cx="1429444" cy="858818"/>
          </a:xfrm>
          <a:prstGeom prst="rect">
            <a:avLst/>
          </a:prstGeom>
          <a:solidFill>
            <a:schemeClr val="bg1"/>
          </a:solidFill>
          <a:ln w="6350">
            <a:solidFill>
              <a:srgbClr val="CAC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rgbClr val="000D2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212729" y="1628800"/>
            <a:ext cx="1429444" cy="858818"/>
          </a:xfrm>
          <a:prstGeom prst="rect">
            <a:avLst/>
          </a:prstGeom>
          <a:solidFill>
            <a:schemeClr val="bg1"/>
          </a:solidFill>
          <a:ln w="6350">
            <a:solidFill>
              <a:srgbClr val="CAC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rgbClr val="000D2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89129" y="1628800"/>
            <a:ext cx="1429444" cy="858818"/>
          </a:xfrm>
          <a:prstGeom prst="rect">
            <a:avLst/>
          </a:prstGeom>
          <a:solidFill>
            <a:schemeClr val="bg1"/>
          </a:solidFill>
          <a:ln w="6350">
            <a:solidFill>
              <a:srgbClr val="CAC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rgbClr val="000D2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565529" y="1628800"/>
            <a:ext cx="1429444" cy="858818"/>
          </a:xfrm>
          <a:prstGeom prst="rect">
            <a:avLst/>
          </a:prstGeom>
          <a:solidFill>
            <a:schemeClr val="bg1"/>
          </a:solidFill>
          <a:ln w="6350">
            <a:solidFill>
              <a:srgbClr val="CAC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rgbClr val="000D2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32753" y="2667025"/>
            <a:ext cx="1429444" cy="858818"/>
          </a:xfrm>
          <a:prstGeom prst="rect">
            <a:avLst/>
          </a:prstGeom>
          <a:solidFill>
            <a:schemeClr val="bg1"/>
          </a:solidFill>
          <a:ln w="6350">
            <a:solidFill>
              <a:srgbClr val="CAC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rgbClr val="000D2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526804" y="2667025"/>
            <a:ext cx="1429444" cy="858818"/>
          </a:xfrm>
          <a:prstGeom prst="rect">
            <a:avLst/>
          </a:prstGeom>
          <a:solidFill>
            <a:schemeClr val="bg1"/>
          </a:solidFill>
          <a:ln w="6350">
            <a:solidFill>
              <a:srgbClr val="CAC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rgbClr val="000D2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212729" y="2667025"/>
            <a:ext cx="1429444" cy="858818"/>
          </a:xfrm>
          <a:prstGeom prst="rect">
            <a:avLst/>
          </a:prstGeom>
          <a:solidFill>
            <a:schemeClr val="bg1"/>
          </a:solidFill>
          <a:ln w="6350">
            <a:solidFill>
              <a:srgbClr val="CAC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rgbClr val="000D2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889129" y="2667025"/>
            <a:ext cx="1429444" cy="858818"/>
          </a:xfrm>
          <a:prstGeom prst="rect">
            <a:avLst/>
          </a:prstGeom>
          <a:solidFill>
            <a:schemeClr val="bg1"/>
          </a:solidFill>
          <a:ln w="6350">
            <a:solidFill>
              <a:srgbClr val="CAC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rgbClr val="000D2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565529" y="2667025"/>
            <a:ext cx="1429444" cy="858818"/>
          </a:xfrm>
          <a:prstGeom prst="rect">
            <a:avLst/>
          </a:prstGeom>
          <a:solidFill>
            <a:schemeClr val="bg1"/>
          </a:solidFill>
          <a:ln w="6350">
            <a:solidFill>
              <a:srgbClr val="CAC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rgbClr val="000D2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32753" y="3714775"/>
            <a:ext cx="1429444" cy="858818"/>
          </a:xfrm>
          <a:prstGeom prst="rect">
            <a:avLst/>
          </a:prstGeom>
          <a:solidFill>
            <a:schemeClr val="bg1"/>
          </a:solidFill>
          <a:ln w="6350">
            <a:solidFill>
              <a:srgbClr val="CAC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rgbClr val="000D2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26804" y="3714775"/>
            <a:ext cx="1429444" cy="858818"/>
          </a:xfrm>
          <a:prstGeom prst="rect">
            <a:avLst/>
          </a:prstGeom>
          <a:solidFill>
            <a:schemeClr val="bg1"/>
          </a:solidFill>
          <a:ln w="6350">
            <a:solidFill>
              <a:srgbClr val="CAC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rgbClr val="000D2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212729" y="3714775"/>
            <a:ext cx="1429444" cy="858818"/>
          </a:xfrm>
          <a:prstGeom prst="rect">
            <a:avLst/>
          </a:prstGeom>
          <a:solidFill>
            <a:schemeClr val="bg1"/>
          </a:solidFill>
          <a:ln w="6350">
            <a:solidFill>
              <a:srgbClr val="CAC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rgbClr val="000D2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889129" y="3714775"/>
            <a:ext cx="1429444" cy="858818"/>
          </a:xfrm>
          <a:prstGeom prst="rect">
            <a:avLst/>
          </a:prstGeom>
          <a:solidFill>
            <a:schemeClr val="bg1"/>
          </a:solidFill>
          <a:ln w="6350">
            <a:solidFill>
              <a:srgbClr val="CAC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rgbClr val="000D2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565529" y="3714775"/>
            <a:ext cx="1429444" cy="858818"/>
          </a:xfrm>
          <a:prstGeom prst="rect">
            <a:avLst/>
          </a:prstGeom>
          <a:solidFill>
            <a:schemeClr val="bg1"/>
          </a:solidFill>
          <a:ln w="6350">
            <a:solidFill>
              <a:srgbClr val="CAC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rgbClr val="000D2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32753" y="4769959"/>
            <a:ext cx="1429444" cy="858818"/>
          </a:xfrm>
          <a:prstGeom prst="rect">
            <a:avLst/>
          </a:prstGeom>
          <a:solidFill>
            <a:schemeClr val="bg1"/>
          </a:solidFill>
          <a:ln w="6350">
            <a:solidFill>
              <a:srgbClr val="CAC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rgbClr val="000D2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526804" y="4769959"/>
            <a:ext cx="1429444" cy="858818"/>
          </a:xfrm>
          <a:prstGeom prst="rect">
            <a:avLst/>
          </a:prstGeom>
          <a:solidFill>
            <a:schemeClr val="bg1"/>
          </a:solidFill>
          <a:ln w="6350">
            <a:solidFill>
              <a:srgbClr val="CAC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rgbClr val="000D2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212729" y="4769959"/>
            <a:ext cx="1429444" cy="858818"/>
          </a:xfrm>
          <a:prstGeom prst="rect">
            <a:avLst/>
          </a:prstGeom>
          <a:solidFill>
            <a:schemeClr val="bg1"/>
          </a:solidFill>
          <a:ln w="6350">
            <a:solidFill>
              <a:srgbClr val="CAC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rgbClr val="000D2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889129" y="4769959"/>
            <a:ext cx="1429444" cy="858818"/>
          </a:xfrm>
          <a:prstGeom prst="rect">
            <a:avLst/>
          </a:prstGeom>
          <a:solidFill>
            <a:schemeClr val="bg1"/>
          </a:solidFill>
          <a:ln w="6350">
            <a:solidFill>
              <a:srgbClr val="CAC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rgbClr val="000D2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186" y="2836004"/>
            <a:ext cx="881330" cy="643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7" descr="CI | Celltr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87" y="1933146"/>
            <a:ext cx="1186201" cy="30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갤럭시아컴즈, 국내 최초로 해외송금에 '편의점결제' 서비스 제공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821" y="2931824"/>
            <a:ext cx="1197409" cy="41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7" descr="DAOUinCUBE (주)다우인큐브. DAOUinCUBE, a smart technology service ..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384" y="2955638"/>
            <a:ext cx="1204932" cy="35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734" y="1779616"/>
            <a:ext cx="791583" cy="598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2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665" y="1747389"/>
            <a:ext cx="1015401" cy="621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2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188" y="1923750"/>
            <a:ext cx="1244525" cy="368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186" y="1799938"/>
            <a:ext cx="905863" cy="557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6" descr="11. 세계지식포럼 후기 (2013-10-16, 2일차) – minbumkwon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778" y="3928268"/>
            <a:ext cx="1276688" cy="46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219" y="4895925"/>
            <a:ext cx="957262" cy="530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15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668" y="4977168"/>
            <a:ext cx="1193716" cy="44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17" descr="메트라이프생명 - MetLif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317" y="5086875"/>
            <a:ext cx="1201067" cy="25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3" descr="교보생명, 7회 연속 '소비자중심 경영' 인증 획득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69" y="4852993"/>
            <a:ext cx="931048" cy="6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8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613" y="3946993"/>
            <a:ext cx="1260475" cy="442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29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712" y="3895306"/>
            <a:ext cx="1000769" cy="527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30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887" y="3848543"/>
            <a:ext cx="1014412" cy="621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11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285" y="2753361"/>
            <a:ext cx="1052512" cy="702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3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238" y="2989553"/>
            <a:ext cx="1074473" cy="301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직사각형 45"/>
          <p:cNvSpPr/>
          <p:nvPr/>
        </p:nvSpPr>
        <p:spPr>
          <a:xfrm>
            <a:off x="7565529" y="4769959"/>
            <a:ext cx="1429444" cy="858818"/>
          </a:xfrm>
          <a:prstGeom prst="rect">
            <a:avLst/>
          </a:prstGeom>
          <a:solidFill>
            <a:schemeClr val="bg1"/>
          </a:solidFill>
          <a:ln w="6350">
            <a:solidFill>
              <a:srgbClr val="CACA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b="1" dirty="0">
              <a:solidFill>
                <a:srgbClr val="000D2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7" name="Picture 4" descr="국가평생교육진흥원, 노후준비서비스 교육 및 지원 등을 위한 국민연금공단과 업무협약 체결 - Learning Times"/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75" b="31413"/>
          <a:stretch/>
        </p:blipFill>
        <p:spPr bwMode="auto">
          <a:xfrm>
            <a:off x="7626822" y="5118551"/>
            <a:ext cx="1327428" cy="24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1" descr="http://www.inthef.co.kr/inthef_new/images/common/logo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513" y="3937211"/>
            <a:ext cx="1133475" cy="41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1549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289" y="0"/>
            <a:ext cx="6260713" cy="6858000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0" y="812856"/>
            <a:ext cx="688777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2726" y="560276"/>
            <a:ext cx="25068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smtClean="0">
                <a:latin typeface="+mn-ea"/>
              </a:rPr>
              <a:t>7. Contact</a:t>
            </a:r>
            <a:endParaRPr lang="ko-KR" altLang="en-US" sz="2600" b="1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72206" y="1446409"/>
            <a:ext cx="3282522" cy="169277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ko-KR" altLang="en-US" sz="1200" dirty="0">
                <a:latin typeface="+mn-ea"/>
              </a:rPr>
              <a:t>㈜시아나 오시는 길</a:t>
            </a:r>
            <a:r>
              <a:rPr lang="en-US" altLang="ko-KR" sz="1200" dirty="0">
                <a:latin typeface="+mn-ea"/>
              </a:rPr>
              <a:t/>
            </a:r>
            <a:br>
              <a:rPr lang="en-US" altLang="ko-KR" sz="1200" dirty="0">
                <a:latin typeface="+mn-ea"/>
              </a:rPr>
            </a:br>
            <a:endParaRPr lang="en-US" altLang="ko-KR" sz="1200" dirty="0">
              <a:latin typeface="+mn-ea"/>
            </a:endParaRPr>
          </a:p>
          <a:p>
            <a:endParaRPr lang="en-US" altLang="ko-KR" sz="1200" dirty="0">
              <a:latin typeface="+mn-ea"/>
            </a:endParaRPr>
          </a:p>
          <a:p>
            <a:r>
              <a:rPr lang="ko-KR" altLang="en-US" sz="1200" dirty="0">
                <a:latin typeface="+mn-ea"/>
              </a:rPr>
              <a:t>주소</a:t>
            </a:r>
            <a:endParaRPr lang="en-US" altLang="ko-KR" sz="1200" dirty="0">
              <a:latin typeface="+mn-ea"/>
            </a:endParaRPr>
          </a:p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서울특별시 강남구 강남대로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118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길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 (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논현동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</a:t>
            </a:r>
          </a:p>
          <a:p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1200" dirty="0">
                <a:latin typeface="+mn-ea"/>
              </a:rPr>
              <a:t>위치</a:t>
            </a:r>
            <a:endParaRPr lang="en-US" altLang="ko-KR" sz="1200" dirty="0">
              <a:latin typeface="+mn-ea"/>
            </a:endParaRPr>
          </a:p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신논현역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3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번 출구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200mm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4462" y="5562964"/>
            <a:ext cx="1738647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200" b="1" dirty="0">
                <a:latin typeface="+mn-ea"/>
                <a:cs typeface="Baloo Tamma 2 ExtraBold" panose="03080902040302020200" pitchFamily="66" charset="0"/>
              </a:rPr>
              <a:t>TEL</a:t>
            </a:r>
            <a:endParaRPr lang="en-US" altLang="ko-KR" sz="1200" b="1" dirty="0">
              <a:latin typeface="+mn-ea"/>
            </a:endParaRPr>
          </a:p>
          <a:p>
            <a:r>
              <a:rPr lang="en-US" altLang="ko-KR" sz="1200" spc="200" dirty="0">
                <a:latin typeface="+mn-ea"/>
              </a:rPr>
              <a:t>82.2.6205.3151</a:t>
            </a:r>
          </a:p>
          <a:p>
            <a:endParaRPr lang="en-US" altLang="ko-KR" sz="1200" dirty="0">
              <a:latin typeface="+mn-ea"/>
            </a:endParaRPr>
          </a:p>
          <a:p>
            <a:endParaRPr lang="en-US" altLang="ko-KR" sz="1200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80401" y="5562963"/>
            <a:ext cx="1644634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200" b="1" cap="all" dirty="0">
                <a:latin typeface="+mn-ea"/>
                <a:cs typeface="Baloo Tamma 2 ExtraBold" panose="03080902040302020200" pitchFamily="66" charset="0"/>
              </a:rPr>
              <a:t>Fax</a:t>
            </a:r>
            <a:endParaRPr lang="en-US" altLang="ko-KR" sz="1200" b="1" cap="all" dirty="0">
              <a:latin typeface="+mn-ea"/>
            </a:endParaRPr>
          </a:p>
          <a:p>
            <a:r>
              <a:rPr lang="en-US" altLang="ko-KR" sz="1200" spc="200" dirty="0">
                <a:latin typeface="+mn-ea"/>
              </a:rPr>
              <a:t>82.2.6205.3154</a:t>
            </a:r>
          </a:p>
          <a:p>
            <a:endParaRPr lang="en-US" altLang="ko-KR" sz="1200" dirty="0">
              <a:latin typeface="+mn-ea"/>
            </a:endParaRPr>
          </a:p>
          <a:p>
            <a:endParaRPr lang="en-US" altLang="ko-KR" sz="1200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93160" y="5562964"/>
            <a:ext cx="3024336" cy="461665"/>
          </a:xfrm>
          <a:prstGeom prst="rect">
            <a:avLst/>
          </a:prstGeom>
          <a:noFill/>
          <a:ln>
            <a:noFill/>
          </a:ln>
        </p:spPr>
        <p:txBody>
          <a:bodyPr wrap="square" lIns="0" rtlCol="0">
            <a:spAutoFit/>
          </a:bodyPr>
          <a:lstStyle/>
          <a:p>
            <a:r>
              <a:rPr lang="en-US" altLang="ko-KR" sz="1200" b="1" cap="all" dirty="0">
                <a:latin typeface="+mn-ea"/>
                <a:cs typeface="Baloo Tamma 2 ExtraBold" panose="03080902040302020200" pitchFamily="66" charset="0"/>
              </a:rPr>
              <a:t>E-mail</a:t>
            </a:r>
          </a:p>
          <a:p>
            <a:r>
              <a:rPr lang="en-US" altLang="ko-KR" sz="1200" spc="200" dirty="0">
                <a:latin typeface="+mn-ea"/>
              </a:rPr>
              <a:t>siwan@sianacorp.com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448509"/>
            <a:ext cx="5328592" cy="3353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47756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080" y="0"/>
            <a:ext cx="99009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463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86480" y="3048000"/>
            <a:ext cx="2753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</a:rPr>
              <a:t>Thank You</a:t>
            </a:r>
            <a:endParaRPr lang="ko-KR" altLang="en-US" sz="4000" b="1" dirty="0">
              <a:solidFill>
                <a:schemeClr val="accent1">
                  <a:lumMod val="40000"/>
                  <a:lumOff val="60000"/>
                </a:schemeClr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287" y="0"/>
            <a:ext cx="6260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06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289" y="0"/>
            <a:ext cx="6260713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837" y="1163322"/>
            <a:ext cx="2391156" cy="58823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468761" y="1895545"/>
            <a:ext cx="4991697" cy="526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950" b="1" spc="-4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Passion</a:t>
            </a:r>
            <a:r>
              <a:rPr lang="ko-KR" altLang="en-US" sz="1950" b="1" spc="-4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과 </a:t>
            </a:r>
            <a:r>
              <a:rPr lang="en-US" altLang="ko-KR" sz="1950" b="1" spc="-4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Creative</a:t>
            </a:r>
            <a:r>
              <a:rPr lang="ko-KR" altLang="en-US" sz="1950" b="1" spc="-4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기반으로</a:t>
            </a:r>
            <a:r>
              <a:rPr lang="en-US" altLang="ko-KR" sz="1950" b="1" spc="-4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950" b="1" spc="-4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고객과 </a:t>
            </a:r>
            <a:endParaRPr lang="en-US" altLang="ko-KR" sz="1950" b="1" spc="-4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1950" b="1" spc="-4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성공을 함께하는</a:t>
            </a:r>
            <a:r>
              <a:rPr lang="en-US" altLang="ko-KR" sz="1950" b="1" spc="-4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950" b="1" spc="-41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시아나입니다</a:t>
            </a:r>
            <a:r>
              <a:rPr lang="en-US" altLang="ko-KR" sz="1219" b="1" spc="-4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en-US" altLang="ko-KR" sz="1625" b="1" kern="2000" spc="8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Baloo Tamma 2 SemiBold" panose="03080702040302020200" pitchFamily="66" charset="0"/>
            </a:endParaRPr>
          </a:p>
          <a:p>
            <a:pPr algn="ctr"/>
            <a:endParaRPr lang="en-US" altLang="ko-KR" sz="1625" b="1" kern="2000" spc="8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Baloo Tamma 2 SemiBold" panose="03080702040302020200" pitchFamily="66" charset="0"/>
            </a:endParaRPr>
          </a:p>
          <a:p>
            <a:pPr algn="ctr"/>
            <a:endParaRPr lang="en-US" altLang="ko-KR" sz="1625" b="1" kern="2000" spc="8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Baloo Tamma 2 SemiBold" panose="03080702040302020200" pitchFamily="66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50432" y="2893883"/>
            <a:ext cx="8031930" cy="1926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138" kern="2000" spc="-41" dirty="0">
                <a:solidFill>
                  <a:srgbClr val="002060"/>
                </a:solidFill>
                <a:latin typeface="+mn-ea"/>
                <a:cs typeface="Baloo Tamma 2 Medium" panose="03080602040302020200" pitchFamily="66" charset="0"/>
              </a:rPr>
              <a:t>SIANA</a:t>
            </a:r>
            <a:r>
              <a:rPr lang="ko-KR" altLang="en-US" sz="1138" kern="2000" spc="-41" dirty="0">
                <a:solidFill>
                  <a:srgbClr val="002060"/>
                </a:solidFill>
                <a:latin typeface="+mn-ea"/>
                <a:cs typeface="Baloo Tamma 2 Medium" panose="03080602040302020200" pitchFamily="66" charset="0"/>
              </a:rPr>
              <a:t>는 개발 전문 기업인 시완글로벌과 </a:t>
            </a:r>
            <a:r>
              <a:rPr lang="en-US" altLang="ko-KR" sz="1138" kern="2000" spc="-41" dirty="0">
                <a:solidFill>
                  <a:srgbClr val="002060"/>
                </a:solidFill>
                <a:latin typeface="+mn-ea"/>
                <a:cs typeface="Baloo Tamma 2 Medium" panose="03080602040302020200" pitchFamily="66" charset="0"/>
              </a:rPr>
              <a:t>UX/UI </a:t>
            </a:r>
            <a:r>
              <a:rPr lang="ko-KR" altLang="en-US" sz="1138" kern="2000" spc="-41" dirty="0">
                <a:solidFill>
                  <a:srgbClr val="002060"/>
                </a:solidFill>
                <a:latin typeface="+mn-ea"/>
                <a:cs typeface="Baloo Tamma 2 Medium" panose="03080602040302020200" pitchFamily="66" charset="0"/>
              </a:rPr>
              <a:t>기반 전문 기업인</a:t>
            </a:r>
            <a:r>
              <a:rPr lang="en-US" altLang="ko-KR" sz="1138" kern="2000" spc="-41" dirty="0">
                <a:solidFill>
                  <a:srgbClr val="002060"/>
                </a:solidFill>
                <a:latin typeface="+mn-ea"/>
                <a:cs typeface="Baloo Tamma 2 Medium" panose="03080602040302020200" pitchFamily="66" charset="0"/>
              </a:rPr>
              <a:t> </a:t>
            </a:r>
            <a:r>
              <a:rPr lang="ko-KR" altLang="en-US" sz="1138" kern="2000" spc="-41" dirty="0" err="1">
                <a:solidFill>
                  <a:srgbClr val="002060"/>
                </a:solidFill>
                <a:latin typeface="+mn-ea"/>
                <a:cs typeface="Baloo Tamma 2 Medium" panose="03080602040302020200" pitchFamily="66" charset="0"/>
              </a:rPr>
              <a:t>시완커뮤니케이션즈</a:t>
            </a:r>
            <a:r>
              <a:rPr lang="ko-KR" altLang="en-US" sz="1138" kern="2000" spc="-41" dirty="0">
                <a:solidFill>
                  <a:srgbClr val="002060"/>
                </a:solidFill>
                <a:latin typeface="+mn-ea"/>
                <a:cs typeface="Baloo Tamma 2 Medium" panose="03080602040302020200" pitchFamily="66" charset="0"/>
              </a:rPr>
              <a:t> </a:t>
            </a:r>
            <a:r>
              <a:rPr lang="en-US" altLang="ko-KR" sz="1138" kern="2000" spc="-41" dirty="0">
                <a:solidFill>
                  <a:srgbClr val="002060"/>
                </a:solidFill>
                <a:latin typeface="+mn-ea"/>
                <a:cs typeface="Baloo Tamma 2 Medium" panose="03080602040302020200" pitchFamily="66" charset="0"/>
              </a:rPr>
              <a:t>IT </a:t>
            </a:r>
            <a:r>
              <a:rPr lang="ko-KR" altLang="en-US" sz="1138" kern="2000" spc="-41" dirty="0">
                <a:solidFill>
                  <a:srgbClr val="002060"/>
                </a:solidFill>
                <a:latin typeface="+mn-ea"/>
                <a:cs typeface="Baloo Tamma 2 Medium" panose="03080602040302020200" pitchFamily="66" charset="0"/>
              </a:rPr>
              <a:t>양대 분야에서 활약하던 각 사업체를</a:t>
            </a:r>
            <a:endParaRPr lang="en-US" altLang="ko-KR" sz="1138" kern="2000" spc="-41" dirty="0">
              <a:solidFill>
                <a:srgbClr val="002060"/>
              </a:solidFill>
              <a:latin typeface="+mn-ea"/>
              <a:cs typeface="Baloo Tamma 2 Medium" panose="03080602040302020200" pitchFamily="66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138" kern="2000" spc="-41" dirty="0">
                <a:solidFill>
                  <a:srgbClr val="002060"/>
                </a:solidFill>
                <a:latin typeface="+mn-ea"/>
                <a:cs typeface="Baloo Tamma 2 Medium" panose="03080602040302020200" pitchFamily="66" charset="0"/>
              </a:rPr>
              <a:t>하나로</a:t>
            </a:r>
            <a:r>
              <a:rPr lang="en-US" altLang="ko-KR" sz="1138" kern="2000" spc="-41" dirty="0">
                <a:solidFill>
                  <a:srgbClr val="002060"/>
                </a:solidFill>
                <a:latin typeface="+mn-ea"/>
                <a:cs typeface="Baloo Tamma 2 Medium" panose="03080602040302020200" pitchFamily="66" charset="0"/>
              </a:rPr>
              <a:t> </a:t>
            </a:r>
            <a:r>
              <a:rPr lang="ko-KR" altLang="en-US" sz="1138" kern="2000" spc="-41" dirty="0">
                <a:solidFill>
                  <a:srgbClr val="002060"/>
                </a:solidFill>
                <a:latin typeface="+mn-ea"/>
                <a:cs typeface="Baloo Tamma 2 Medium" panose="03080602040302020200" pitchFamily="66" charset="0"/>
              </a:rPr>
              <a:t>통합하여 보다 폭넓은 사업을 수행하기 위한</a:t>
            </a:r>
            <a:r>
              <a:rPr lang="en-US" altLang="ko-KR" sz="1138" kern="2000" spc="-41" dirty="0">
                <a:solidFill>
                  <a:srgbClr val="002060"/>
                </a:solidFill>
                <a:latin typeface="+mn-ea"/>
                <a:cs typeface="Baloo Tamma 2 Medium" panose="03080602040302020200" pitchFamily="66" charset="0"/>
              </a:rPr>
              <a:t> </a:t>
            </a:r>
            <a:r>
              <a:rPr lang="ko-KR" altLang="en-US" sz="1138" kern="2000" spc="-41" dirty="0">
                <a:solidFill>
                  <a:srgbClr val="002060"/>
                </a:solidFill>
                <a:latin typeface="+mn-ea"/>
                <a:cs typeface="Baloo Tamma 2 Medium" panose="03080602040302020200" pitchFamily="66" charset="0"/>
              </a:rPr>
              <a:t>도약의 일환으로 법인을 확장하였습니다</a:t>
            </a:r>
            <a:r>
              <a:rPr lang="en-US" altLang="ko-KR" sz="1138" kern="2000" spc="-41" dirty="0">
                <a:solidFill>
                  <a:srgbClr val="002060"/>
                </a:solidFill>
                <a:latin typeface="+mn-ea"/>
                <a:cs typeface="Baloo Tamma 2 Medium" panose="03080602040302020200" pitchFamily="66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38" kern="2000" spc="-41" dirty="0">
                <a:solidFill>
                  <a:srgbClr val="002060"/>
                </a:solidFill>
                <a:latin typeface="+mn-ea"/>
                <a:cs typeface="Baloo Tamma 2 Medium" panose="03080602040302020200" pitchFamily="66" charset="0"/>
              </a:rPr>
              <a:t/>
            </a:r>
            <a:br>
              <a:rPr lang="en-US" altLang="ko-KR" sz="1138" kern="2000" spc="-41" dirty="0">
                <a:solidFill>
                  <a:srgbClr val="002060"/>
                </a:solidFill>
                <a:latin typeface="+mn-ea"/>
                <a:cs typeface="Baloo Tamma 2 Medium" panose="03080602040302020200" pitchFamily="66" charset="0"/>
              </a:rPr>
            </a:br>
            <a:r>
              <a:rPr lang="en-US" altLang="ko-KR" sz="1138" kern="2000" spc="-41" dirty="0">
                <a:solidFill>
                  <a:srgbClr val="002060"/>
                </a:solidFill>
                <a:latin typeface="+mn-ea"/>
                <a:cs typeface="Baloo Tamma 2 Medium" panose="03080602040302020200" pitchFamily="66" charset="0"/>
              </a:rPr>
              <a:t>SI </a:t>
            </a:r>
            <a:r>
              <a:rPr lang="ko-KR" altLang="en-US" sz="1138" kern="2000" spc="-41" dirty="0">
                <a:solidFill>
                  <a:srgbClr val="002060"/>
                </a:solidFill>
                <a:latin typeface="+mn-ea"/>
                <a:cs typeface="Baloo Tamma 2 Medium" panose="03080602040302020200" pitchFamily="66" charset="0"/>
              </a:rPr>
              <a:t>및 </a:t>
            </a:r>
            <a:r>
              <a:rPr lang="en-US" altLang="ko-KR" sz="1138" kern="2000" spc="-41" dirty="0">
                <a:solidFill>
                  <a:srgbClr val="002060"/>
                </a:solidFill>
                <a:latin typeface="+mn-ea"/>
                <a:cs typeface="Baloo Tamma 2 Medium" panose="03080602040302020200" pitchFamily="66" charset="0"/>
              </a:rPr>
              <a:t>AGENCY </a:t>
            </a:r>
            <a:r>
              <a:rPr lang="ko-KR" altLang="en-US" sz="1138" kern="2000" spc="-41" dirty="0">
                <a:solidFill>
                  <a:srgbClr val="002060"/>
                </a:solidFill>
                <a:latin typeface="+mn-ea"/>
                <a:cs typeface="Baloo Tamma 2 Medium" panose="03080602040302020200" pitchFamily="66" charset="0"/>
              </a:rPr>
              <a:t>각 특성에 대한 심도 있는 이해를 바탕으로 전체론적</a:t>
            </a:r>
            <a:r>
              <a:rPr lang="en-US" altLang="ko-KR" sz="1138" kern="2000" spc="-41" dirty="0">
                <a:solidFill>
                  <a:srgbClr val="002060"/>
                </a:solidFill>
                <a:latin typeface="+mn-ea"/>
                <a:cs typeface="Baloo Tamma 2 Medium" panose="03080602040302020200" pitchFamily="66" charset="0"/>
              </a:rPr>
              <a:t> </a:t>
            </a:r>
            <a:r>
              <a:rPr lang="ko-KR" altLang="en-US" sz="1138" kern="2000" spc="-41" dirty="0">
                <a:solidFill>
                  <a:srgbClr val="002060"/>
                </a:solidFill>
                <a:latin typeface="+mn-ea"/>
                <a:cs typeface="Baloo Tamma 2 Medium" panose="03080602040302020200" pitchFamily="66" charset="0"/>
              </a:rPr>
              <a:t>관점에서 시스템을 구축하고 기술을 통하여 비즈니스</a:t>
            </a:r>
            <a:endParaRPr lang="en-US" altLang="ko-KR" sz="1138" kern="2000" spc="-41" dirty="0">
              <a:solidFill>
                <a:srgbClr val="002060"/>
              </a:solidFill>
              <a:latin typeface="+mn-ea"/>
              <a:cs typeface="Baloo Tamma 2 Medium" panose="03080602040302020200" pitchFamily="66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138" kern="2000" spc="-41" dirty="0">
                <a:solidFill>
                  <a:srgbClr val="002060"/>
                </a:solidFill>
                <a:latin typeface="+mn-ea"/>
                <a:cs typeface="Baloo Tamma 2 Medium" panose="03080602040302020200" pitchFamily="66" charset="0"/>
              </a:rPr>
              <a:t>문제를 해결합니다</a:t>
            </a:r>
            <a:r>
              <a:rPr lang="en-US" altLang="ko-KR" sz="1138" kern="2000" spc="-41" dirty="0">
                <a:solidFill>
                  <a:srgbClr val="002060"/>
                </a:solidFill>
                <a:latin typeface="+mn-ea"/>
                <a:cs typeface="Baloo Tamma 2 Medium" panose="03080602040302020200" pitchFamily="66" charset="0"/>
              </a:rPr>
              <a:t>.</a:t>
            </a:r>
          </a:p>
          <a:p>
            <a:r>
              <a:rPr lang="en-US" altLang="ko-KR" sz="1138" kern="2000" spc="-41" dirty="0">
                <a:solidFill>
                  <a:srgbClr val="002060"/>
                </a:solidFill>
                <a:latin typeface="+mn-ea"/>
                <a:cs typeface="Baloo Tamma 2 Medium" panose="03080602040302020200" pitchFamily="66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138" kern="2000" spc="-41" dirty="0">
                <a:solidFill>
                  <a:srgbClr val="002060"/>
                </a:solidFill>
                <a:latin typeface="+mn-ea"/>
                <a:cs typeface="Baloo Tamma 2 Medium" panose="03080602040302020200" pitchFamily="66" charset="0"/>
              </a:rPr>
              <a:t>오랜 기간 동안 유수의 클라이언트와 함께 파트너십을 조성하고 있으며  </a:t>
            </a:r>
            <a:r>
              <a:rPr lang="en-US" altLang="ko-KR" sz="1138" kern="2000" spc="-41" dirty="0">
                <a:solidFill>
                  <a:srgbClr val="002060"/>
                </a:solidFill>
                <a:latin typeface="+mn-ea"/>
                <a:cs typeface="Baloo Tamma 2 Medium" panose="03080602040302020200" pitchFamily="66" charset="0"/>
              </a:rPr>
              <a:t>UX/UI </a:t>
            </a:r>
            <a:r>
              <a:rPr lang="ko-KR" altLang="en-US" sz="1138" kern="2000" spc="-41" dirty="0">
                <a:solidFill>
                  <a:srgbClr val="002060"/>
                </a:solidFill>
                <a:latin typeface="+mn-ea"/>
                <a:cs typeface="Baloo Tamma 2 Medium" panose="03080602040302020200" pitchFamily="66" charset="0"/>
              </a:rPr>
              <a:t>연구원</a:t>
            </a:r>
            <a:r>
              <a:rPr lang="en-US" altLang="ko-KR" sz="1138" kern="2000" spc="-41" dirty="0">
                <a:solidFill>
                  <a:srgbClr val="002060"/>
                </a:solidFill>
                <a:latin typeface="+mn-ea"/>
                <a:cs typeface="Baloo Tamma 2 Medium" panose="03080602040302020200" pitchFamily="66" charset="0"/>
              </a:rPr>
              <a:t>, </a:t>
            </a:r>
            <a:r>
              <a:rPr lang="ko-KR" altLang="en-US" sz="1138" kern="2000" spc="-41" dirty="0">
                <a:solidFill>
                  <a:srgbClr val="002060"/>
                </a:solidFill>
                <a:latin typeface="+mn-ea"/>
                <a:cs typeface="Baloo Tamma 2 Medium" panose="03080602040302020200" pitchFamily="66" charset="0"/>
              </a:rPr>
              <a:t>전문 디자이너</a:t>
            </a:r>
            <a:r>
              <a:rPr lang="en-US" altLang="ko-KR" sz="1138" kern="2000" spc="-41" dirty="0">
                <a:solidFill>
                  <a:srgbClr val="002060"/>
                </a:solidFill>
                <a:latin typeface="+mn-ea"/>
                <a:cs typeface="Baloo Tamma 2 Medium" panose="03080602040302020200" pitchFamily="66" charset="0"/>
              </a:rPr>
              <a:t>, </a:t>
            </a:r>
            <a:r>
              <a:rPr lang="ko-KR" altLang="en-US" sz="1138" kern="2000" spc="-41" dirty="0">
                <a:solidFill>
                  <a:srgbClr val="002060"/>
                </a:solidFill>
                <a:latin typeface="+mn-ea"/>
                <a:cs typeface="Baloo Tamma 2 Medium" panose="03080602040302020200" pitchFamily="66" charset="0"/>
              </a:rPr>
              <a:t>마케터</a:t>
            </a:r>
            <a:r>
              <a:rPr lang="en-US" altLang="ko-KR" sz="1138" kern="2000" spc="-41" dirty="0">
                <a:solidFill>
                  <a:srgbClr val="002060"/>
                </a:solidFill>
                <a:latin typeface="+mn-ea"/>
                <a:cs typeface="Baloo Tamma 2 Medium" panose="03080602040302020200" pitchFamily="66" charset="0"/>
              </a:rPr>
              <a:t>,  DBA, Architect, </a:t>
            </a:r>
            <a:r>
              <a:rPr lang="ko-KR" altLang="en-US" sz="1138" kern="2000" spc="-41" dirty="0">
                <a:solidFill>
                  <a:srgbClr val="002060"/>
                </a:solidFill>
                <a:latin typeface="+mn-ea"/>
                <a:cs typeface="Baloo Tamma 2 Medium" panose="03080602040302020200" pitchFamily="66" charset="0"/>
              </a:rPr>
              <a:t>프로그래머 등 </a:t>
            </a:r>
            <a:r>
              <a:rPr lang="en-US" altLang="ko-KR" sz="1138" kern="2000" spc="-41" dirty="0">
                <a:solidFill>
                  <a:srgbClr val="002060"/>
                </a:solidFill>
                <a:latin typeface="+mn-ea"/>
                <a:cs typeface="Baloo Tamma 2 Medium" panose="03080602040302020200" pitchFamily="66" charset="0"/>
              </a:rPr>
              <a:t>SIANA</a:t>
            </a:r>
            <a:r>
              <a:rPr lang="ko-KR" altLang="en-US" sz="1138" kern="2000" spc="-41" dirty="0">
                <a:solidFill>
                  <a:srgbClr val="002060"/>
                </a:solidFill>
                <a:latin typeface="+mn-ea"/>
                <a:cs typeface="Baloo Tamma 2 Medium" panose="03080602040302020200" pitchFamily="66" charset="0"/>
              </a:rPr>
              <a:t>가 보유한 전문 인력과 솔루션</a:t>
            </a:r>
            <a:r>
              <a:rPr lang="en-US" altLang="ko-KR" sz="1138" kern="2000" spc="-41" dirty="0">
                <a:solidFill>
                  <a:srgbClr val="002060"/>
                </a:solidFill>
                <a:latin typeface="+mn-ea"/>
                <a:cs typeface="Baloo Tamma 2 Medium" panose="03080602040302020200" pitchFamily="66" charset="0"/>
              </a:rPr>
              <a:t>, </a:t>
            </a:r>
            <a:r>
              <a:rPr lang="ko-KR" altLang="en-US" sz="1138" kern="2000" spc="-41" dirty="0">
                <a:solidFill>
                  <a:srgbClr val="002060"/>
                </a:solidFill>
                <a:latin typeface="+mn-ea"/>
                <a:cs typeface="Baloo Tamma 2 Medium" panose="03080602040302020200" pitchFamily="66" charset="0"/>
              </a:rPr>
              <a:t>자체 기술로서  비즈니스 프로세스에 최적화된 부가가치와 양질의 서비스를 제공합니다</a:t>
            </a:r>
            <a:r>
              <a:rPr lang="en-US" altLang="ko-KR" sz="1138" kern="2000" spc="-41" dirty="0">
                <a:solidFill>
                  <a:srgbClr val="002060"/>
                </a:solidFill>
                <a:latin typeface="+mn-ea"/>
                <a:cs typeface="Baloo Tamma 2 Medium" panose="03080602040302020200" pitchFamily="66" charset="0"/>
              </a:rPr>
              <a:t>.</a:t>
            </a:r>
          </a:p>
          <a:p>
            <a:endParaRPr lang="en-US" altLang="ko-KR" sz="1138" kern="2000" spc="-41" dirty="0">
              <a:solidFill>
                <a:srgbClr val="002060"/>
              </a:solidFill>
              <a:latin typeface="+mn-ea"/>
              <a:cs typeface="Baloo Tamma 2 Medium" panose="03080602040302020200" pitchFamily="66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138" kern="2000" spc="-41" dirty="0">
                <a:solidFill>
                  <a:srgbClr val="002060"/>
                </a:solidFill>
                <a:latin typeface="+mn-ea"/>
                <a:cs typeface="Baloo Tamma 2 Medium" panose="03080602040302020200" pitchFamily="66" charset="0"/>
              </a:rPr>
              <a:t>Inside out </a:t>
            </a:r>
            <a:r>
              <a:rPr lang="ko-KR" altLang="en-US" sz="1138" kern="2000" spc="-41" dirty="0">
                <a:solidFill>
                  <a:srgbClr val="002060"/>
                </a:solidFill>
                <a:latin typeface="+mn-ea"/>
                <a:cs typeface="Baloo Tamma 2 Medium" panose="03080602040302020200" pitchFamily="66" charset="0"/>
              </a:rPr>
              <a:t>의 균형 잡힌 시각으로 사안을 신중하게 분석하여 </a:t>
            </a:r>
            <a:r>
              <a:rPr lang="en-US" altLang="ko-KR" sz="1138" kern="2000" spc="-41" dirty="0">
                <a:solidFill>
                  <a:srgbClr val="002060"/>
                </a:solidFill>
                <a:latin typeface="+mn-ea"/>
                <a:cs typeface="Baloo Tamma 2 Medium" panose="03080602040302020200" pitchFamily="66" charset="0"/>
              </a:rPr>
              <a:t>Outside in</a:t>
            </a:r>
            <a:r>
              <a:rPr lang="ko-KR" altLang="en-US" sz="1138" kern="2000" spc="-41" dirty="0">
                <a:solidFill>
                  <a:srgbClr val="002060"/>
                </a:solidFill>
                <a:latin typeface="+mn-ea"/>
                <a:cs typeface="Baloo Tamma 2 Medium" panose="03080602040302020200" pitchFamily="66" charset="0"/>
              </a:rPr>
              <a:t>의 전략으로 경쟁 우위의 성과를 고객에게 제시해 </a:t>
            </a:r>
            <a:endParaRPr lang="en-US" altLang="ko-KR" sz="1138" kern="2000" spc="-41" dirty="0">
              <a:solidFill>
                <a:srgbClr val="002060"/>
              </a:solidFill>
              <a:latin typeface="+mn-ea"/>
              <a:cs typeface="Baloo Tamma 2 Medium" panose="03080602040302020200" pitchFamily="66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138" kern="2000" spc="-41" dirty="0">
                <a:solidFill>
                  <a:srgbClr val="002060"/>
                </a:solidFill>
                <a:latin typeface="+mn-ea"/>
                <a:cs typeface="Baloo Tamma 2 Medium" panose="03080602040302020200" pitchFamily="66" charset="0"/>
              </a:rPr>
              <a:t>드리겠습니다</a:t>
            </a:r>
            <a:r>
              <a:rPr lang="en-US" altLang="ko-KR" sz="1138" kern="2000" spc="-41" dirty="0">
                <a:solidFill>
                  <a:srgbClr val="002060"/>
                </a:solidFill>
                <a:latin typeface="+mn-ea"/>
                <a:cs typeface="Baloo Tamma 2 Medium" panose="03080602040302020200" pitchFamily="66" charset="0"/>
              </a:rPr>
              <a:t>.</a:t>
            </a:r>
            <a:endParaRPr lang="en-US" altLang="ko-KR" sz="1138" b="1" kern="2000" spc="-41" dirty="0">
              <a:solidFill>
                <a:srgbClr val="002060"/>
              </a:solidFill>
              <a:latin typeface="+mn-ea"/>
              <a:cs typeface="Baloo Tamma 2 SemiBold" panose="03080702040302020200" pitchFamily="66" charset="0"/>
            </a:endParaRPr>
          </a:p>
          <a:p>
            <a:endParaRPr lang="en-US" altLang="ko-KR" sz="1138" b="1" kern="2000" spc="-4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Baloo Tamma 2 SemiBold" panose="03080702040302020200" pitchFamily="66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0" y="829634"/>
            <a:ext cx="688777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7929679" y="6298362"/>
            <a:ext cx="1867755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63" b="1" dirty="0">
                <a:solidFill>
                  <a:schemeClr val="tx2"/>
                </a:solidFill>
                <a:latin typeface="+mn-ea"/>
              </a:rPr>
              <a:t>Passion &amp; Creative</a:t>
            </a:r>
            <a:endParaRPr lang="ko-KR" altLang="en-US" sz="1463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2726" y="560276"/>
            <a:ext cx="216518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smtClean="0">
                <a:latin typeface="+mn-ea"/>
              </a:rPr>
              <a:t>1. Overview</a:t>
            </a:r>
            <a:endParaRPr lang="ko-KR" altLang="en-US" sz="26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9219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989" y="0"/>
            <a:ext cx="6260713" cy="6857999"/>
          </a:xfrm>
          <a:prstGeom prst="rect">
            <a:avLst/>
          </a:prstGeom>
        </p:spPr>
      </p:pic>
      <p:cxnSp>
        <p:nvCxnSpPr>
          <p:cNvPr id="6" name="직선 연결선 5"/>
          <p:cNvCxnSpPr>
            <a:cxnSpLocks/>
          </p:cNvCxnSpPr>
          <p:nvPr/>
        </p:nvCxnSpPr>
        <p:spPr>
          <a:xfrm flipH="1">
            <a:off x="4085977" y="3256412"/>
            <a:ext cx="7963" cy="2024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" name="직선 연결선 6"/>
          <p:cNvCxnSpPr>
            <a:cxnSpLocks/>
          </p:cNvCxnSpPr>
          <p:nvPr/>
        </p:nvCxnSpPr>
        <p:spPr>
          <a:xfrm>
            <a:off x="8104019" y="3274225"/>
            <a:ext cx="11313" cy="20066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622829" y="2743634"/>
            <a:ext cx="2691299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4982512" y="2451856"/>
            <a:ext cx="0" cy="5835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 flipV="1">
            <a:off x="2219366" y="3241911"/>
            <a:ext cx="5895966" cy="1661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219365" y="3236641"/>
            <a:ext cx="0" cy="229764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순서도: 수행의 시작/종료 12"/>
          <p:cNvSpPr/>
          <p:nvPr/>
        </p:nvSpPr>
        <p:spPr>
          <a:xfrm>
            <a:off x="4232206" y="1606539"/>
            <a:ext cx="1449358" cy="526568"/>
          </a:xfrm>
          <a:prstGeom prst="flowChartTerminator">
            <a:avLst/>
          </a:prstGeom>
          <a:solidFill>
            <a:srgbClr val="141B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6" b="1" spc="-4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대표이사</a:t>
            </a:r>
          </a:p>
        </p:txBody>
      </p:sp>
      <p:sp>
        <p:nvSpPr>
          <p:cNvPr id="14" name="순서도: 수행의 시작/종료 13"/>
          <p:cNvSpPr/>
          <p:nvPr/>
        </p:nvSpPr>
        <p:spPr>
          <a:xfrm>
            <a:off x="2176821" y="2478723"/>
            <a:ext cx="1446010" cy="526568"/>
          </a:xfrm>
          <a:prstGeom prst="flowChartTerminator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6" b="1" spc="-4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기업부설연구소</a:t>
            </a:r>
          </a:p>
        </p:txBody>
      </p:sp>
      <p:sp>
        <p:nvSpPr>
          <p:cNvPr id="15" name="순서도: 수행의 시작/종료 14"/>
          <p:cNvSpPr/>
          <p:nvPr/>
        </p:nvSpPr>
        <p:spPr>
          <a:xfrm>
            <a:off x="6314128" y="2481979"/>
            <a:ext cx="1485068" cy="526568"/>
          </a:xfrm>
          <a:prstGeom prst="flowChartTerminator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6" b="1" spc="-4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경영지원본부</a:t>
            </a:r>
          </a:p>
        </p:txBody>
      </p:sp>
      <p:sp>
        <p:nvSpPr>
          <p:cNvPr id="17" name="순서도: 수행의 시작/종료 16"/>
          <p:cNvSpPr/>
          <p:nvPr/>
        </p:nvSpPr>
        <p:spPr>
          <a:xfrm>
            <a:off x="1400274" y="3662965"/>
            <a:ext cx="1485068" cy="526568"/>
          </a:xfrm>
          <a:prstGeom prst="flowChartTerminator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6" b="1" spc="-4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개발본부</a:t>
            </a:r>
          </a:p>
        </p:txBody>
      </p:sp>
      <p:sp>
        <p:nvSpPr>
          <p:cNvPr id="18" name="순서도: 수행의 시작/종료 17"/>
          <p:cNvSpPr/>
          <p:nvPr/>
        </p:nvSpPr>
        <p:spPr>
          <a:xfrm>
            <a:off x="1424162" y="4325670"/>
            <a:ext cx="1485068" cy="526568"/>
          </a:xfrm>
          <a:prstGeom prst="flowChartTerminator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6" b="1" spc="-4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개발팀</a:t>
            </a:r>
          </a:p>
        </p:txBody>
      </p:sp>
      <p:sp>
        <p:nvSpPr>
          <p:cNvPr id="19" name="순서도: 수행의 시작/종료 18"/>
          <p:cNvSpPr/>
          <p:nvPr/>
        </p:nvSpPr>
        <p:spPr>
          <a:xfrm>
            <a:off x="1424162" y="5052195"/>
            <a:ext cx="1485068" cy="526568"/>
          </a:xfrm>
          <a:prstGeom prst="flowChartTerminator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6" b="1" spc="-4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Front-End </a:t>
            </a:r>
            <a:r>
              <a:rPr lang="ko-KR" altLang="en-US" sz="1056" b="1" spc="-4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개발팀</a:t>
            </a:r>
          </a:p>
        </p:txBody>
      </p:sp>
      <p:sp>
        <p:nvSpPr>
          <p:cNvPr id="20" name="순서도: 수행의 시작/종료 19"/>
          <p:cNvSpPr/>
          <p:nvPr/>
        </p:nvSpPr>
        <p:spPr>
          <a:xfrm>
            <a:off x="3385961" y="3661268"/>
            <a:ext cx="1515678" cy="526568"/>
          </a:xfrm>
          <a:prstGeom prst="flowChartTerminator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6" b="1" spc="-4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UX/UI</a:t>
            </a:r>
            <a:r>
              <a:rPr lang="ko-KR" altLang="en-US" sz="1056" b="1" spc="-4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전략기획본부</a:t>
            </a:r>
          </a:p>
        </p:txBody>
      </p:sp>
      <p:sp>
        <p:nvSpPr>
          <p:cNvPr id="21" name="순서도: 수행의 시작/종료 20"/>
          <p:cNvSpPr/>
          <p:nvPr/>
        </p:nvSpPr>
        <p:spPr>
          <a:xfrm>
            <a:off x="3383896" y="4351911"/>
            <a:ext cx="1485068" cy="526568"/>
          </a:xfrm>
          <a:prstGeom prst="flowChartTerminator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6" b="1" spc="-4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전략기획팀</a:t>
            </a:r>
          </a:p>
        </p:txBody>
      </p:sp>
      <p:sp>
        <p:nvSpPr>
          <p:cNvPr id="22" name="순서도: 수행의 시작/종료 21">
            <a:extLst>
              <a:ext uri="{FF2B5EF4-FFF2-40B4-BE49-F238E27FC236}">
                <a16:creationId xmlns:a16="http://schemas.microsoft.com/office/drawing/2014/main" id="{4DA32AD8-B9A6-42D7-AEC2-EFC22C577549}"/>
              </a:ext>
            </a:extLst>
          </p:cNvPr>
          <p:cNvSpPr/>
          <p:nvPr/>
        </p:nvSpPr>
        <p:spPr>
          <a:xfrm>
            <a:off x="3402753" y="5053412"/>
            <a:ext cx="1485068" cy="526568"/>
          </a:xfrm>
          <a:prstGeom prst="flowChartTermina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6" b="1" spc="-4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UX/UI</a:t>
            </a:r>
            <a:r>
              <a:rPr lang="ko-KR" altLang="en-US" sz="1056" b="1" spc="-4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디자인팀</a:t>
            </a:r>
          </a:p>
        </p:txBody>
      </p:sp>
      <p:sp>
        <p:nvSpPr>
          <p:cNvPr id="23" name="순서도: 수행의 시작/종료 22">
            <a:extLst>
              <a:ext uri="{FF2B5EF4-FFF2-40B4-BE49-F238E27FC236}">
                <a16:creationId xmlns:a16="http://schemas.microsoft.com/office/drawing/2014/main" id="{8DAD139D-AF03-45A2-802D-FF1A88AF85A0}"/>
              </a:ext>
            </a:extLst>
          </p:cNvPr>
          <p:cNvSpPr/>
          <p:nvPr/>
        </p:nvSpPr>
        <p:spPr>
          <a:xfrm>
            <a:off x="7346226" y="3661944"/>
            <a:ext cx="1485068" cy="526568"/>
          </a:xfrm>
          <a:prstGeom prst="flowChartTerminator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6" b="1" spc="-4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SI</a:t>
            </a:r>
            <a:r>
              <a:rPr lang="ko-KR" altLang="en-US" sz="1056" b="1" spc="-4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사업본부</a:t>
            </a:r>
          </a:p>
        </p:txBody>
      </p:sp>
      <p:sp>
        <p:nvSpPr>
          <p:cNvPr id="24" name="순서도: 수행의 시작/종료 23">
            <a:extLst>
              <a:ext uri="{FF2B5EF4-FFF2-40B4-BE49-F238E27FC236}">
                <a16:creationId xmlns:a16="http://schemas.microsoft.com/office/drawing/2014/main" id="{0E8BC44E-26F0-4635-A44B-80A598B27AAD}"/>
              </a:ext>
            </a:extLst>
          </p:cNvPr>
          <p:cNvSpPr/>
          <p:nvPr/>
        </p:nvSpPr>
        <p:spPr>
          <a:xfrm>
            <a:off x="7343434" y="4324648"/>
            <a:ext cx="1485068" cy="526568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6" b="1" spc="-4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개발사업</a:t>
            </a:r>
            <a:r>
              <a:rPr lang="en-US" altLang="ko-KR" sz="1056" b="1" spc="-4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056" b="1" spc="-4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</a:t>
            </a:r>
          </a:p>
        </p:txBody>
      </p:sp>
      <p:sp>
        <p:nvSpPr>
          <p:cNvPr id="25" name="순서도: 수행의 시작/종료 24">
            <a:extLst>
              <a:ext uri="{FF2B5EF4-FFF2-40B4-BE49-F238E27FC236}">
                <a16:creationId xmlns:a16="http://schemas.microsoft.com/office/drawing/2014/main" id="{369044AF-1AB3-4DB4-9089-7371225F6044}"/>
              </a:ext>
            </a:extLst>
          </p:cNvPr>
          <p:cNvSpPr/>
          <p:nvPr/>
        </p:nvSpPr>
        <p:spPr>
          <a:xfrm>
            <a:off x="7372798" y="5051173"/>
            <a:ext cx="1485068" cy="526568"/>
          </a:xfrm>
          <a:prstGeom prst="flowChartTerminator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6" b="1" spc="-4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개발사업</a:t>
            </a:r>
            <a:r>
              <a:rPr lang="en-US" altLang="ko-KR" sz="1056" b="1" spc="-4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056" b="1" spc="-4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C2CC7C1-3509-4A01-9360-4E21F8553174}"/>
              </a:ext>
            </a:extLst>
          </p:cNvPr>
          <p:cNvCxnSpPr>
            <a:cxnSpLocks/>
          </p:cNvCxnSpPr>
          <p:nvPr/>
        </p:nvCxnSpPr>
        <p:spPr>
          <a:xfrm flipH="1">
            <a:off x="6079759" y="3265378"/>
            <a:ext cx="7963" cy="2024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7" name="순서도: 수행의 시작/종료 26"/>
          <p:cNvSpPr/>
          <p:nvPr/>
        </p:nvSpPr>
        <p:spPr>
          <a:xfrm>
            <a:off x="5321964" y="3662965"/>
            <a:ext cx="1485068" cy="526568"/>
          </a:xfrm>
          <a:prstGeom prst="flowChartTerminator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6" b="1" spc="-4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커머스사업본부</a:t>
            </a:r>
          </a:p>
        </p:txBody>
      </p:sp>
      <p:sp>
        <p:nvSpPr>
          <p:cNvPr id="28" name="순서도: 수행의 시작/종료 27"/>
          <p:cNvSpPr/>
          <p:nvPr/>
        </p:nvSpPr>
        <p:spPr>
          <a:xfrm>
            <a:off x="5319172" y="4325670"/>
            <a:ext cx="1485068" cy="526568"/>
          </a:xfrm>
          <a:prstGeom prst="flowChartTerminator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6" b="1" spc="-4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신규사업팀</a:t>
            </a:r>
          </a:p>
        </p:txBody>
      </p:sp>
      <p:sp>
        <p:nvSpPr>
          <p:cNvPr id="29" name="순서도: 수행의 시작/종료 28">
            <a:extLst>
              <a:ext uri="{FF2B5EF4-FFF2-40B4-BE49-F238E27FC236}">
                <a16:creationId xmlns:a16="http://schemas.microsoft.com/office/drawing/2014/main" id="{63266249-3970-463C-A885-C0EA0B045591}"/>
              </a:ext>
            </a:extLst>
          </p:cNvPr>
          <p:cNvSpPr/>
          <p:nvPr/>
        </p:nvSpPr>
        <p:spPr>
          <a:xfrm>
            <a:off x="5345188" y="5051172"/>
            <a:ext cx="1485068" cy="526568"/>
          </a:xfrm>
          <a:prstGeom prst="flowChartTerminator">
            <a:avLst/>
          </a:prstGeom>
          <a:solidFill>
            <a:schemeClr val="bg1">
              <a:lumMod val="6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6" b="1" spc="-4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서비스운영팀</a:t>
            </a:r>
          </a:p>
        </p:txBody>
      </p:sp>
      <p:cxnSp>
        <p:nvCxnSpPr>
          <p:cNvPr id="31" name="직선 연결선 30"/>
          <p:cNvCxnSpPr>
            <a:stCxn id="13" idx="2"/>
          </p:cNvCxnSpPr>
          <p:nvPr/>
        </p:nvCxnSpPr>
        <p:spPr>
          <a:xfrm>
            <a:off x="4956885" y="2133107"/>
            <a:ext cx="25627" cy="110353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순서도: 수행의 시작/종료 15"/>
          <p:cNvSpPr/>
          <p:nvPr/>
        </p:nvSpPr>
        <p:spPr>
          <a:xfrm>
            <a:off x="4230143" y="2487388"/>
            <a:ext cx="1449358" cy="526568"/>
          </a:xfrm>
          <a:prstGeom prst="flowChartTerminator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6" b="1" spc="-4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총괄사업본부</a:t>
            </a:r>
          </a:p>
        </p:txBody>
      </p:sp>
      <p:cxnSp>
        <p:nvCxnSpPr>
          <p:cNvPr id="32" name="직선 연결선 31"/>
          <p:cNvCxnSpPr/>
          <p:nvPr/>
        </p:nvCxnSpPr>
        <p:spPr>
          <a:xfrm>
            <a:off x="0" y="814156"/>
            <a:ext cx="688777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7929679" y="6298362"/>
            <a:ext cx="1867755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63" b="1" dirty="0">
                <a:solidFill>
                  <a:schemeClr val="tx2"/>
                </a:solidFill>
                <a:latin typeface="+mn-ea"/>
              </a:rPr>
              <a:t>Passion &amp; Creative</a:t>
            </a:r>
            <a:endParaRPr lang="ko-KR" altLang="en-US" sz="1463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42725" y="560276"/>
            <a:ext cx="276002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smtClean="0">
                <a:latin typeface="+mn-ea"/>
              </a:rPr>
              <a:t>2. Organization</a:t>
            </a:r>
            <a:endParaRPr lang="ko-KR" altLang="en-US" sz="26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0992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289" y="0"/>
            <a:ext cx="6260713" cy="6857999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429959"/>
              </p:ext>
            </p:extLst>
          </p:nvPr>
        </p:nvGraphicFramePr>
        <p:xfrm>
          <a:off x="5370911" y="1946703"/>
          <a:ext cx="3163553" cy="31565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1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09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>
                    <a:solidFill>
                      <a:srgbClr val="141B5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인원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>
                    <a:solidFill>
                      <a:srgbClr val="141B5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%</a:t>
                      </a:r>
                      <a:endParaRPr lang="ko-KR" altLang="en-US" sz="1200" b="1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>
                    <a:solidFill>
                      <a:srgbClr val="141B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9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</a:rPr>
                        <a:t>특급기술자</a:t>
                      </a:r>
                      <a:endParaRPr lang="ko-KR" altLang="en-US" sz="1200" b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13</a:t>
                      </a:r>
                      <a:endParaRPr lang="ko-KR" altLang="en-US" sz="1200" b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12%</a:t>
                      </a:r>
                      <a:endParaRPr lang="ko-KR" altLang="en-US" sz="1200" b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9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고급기술자</a:t>
                      </a:r>
                      <a:endParaRPr lang="ko-KR" altLang="en-US" sz="1200" b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27</a:t>
                      </a:r>
                      <a:endParaRPr lang="ko-KR" altLang="en-US" sz="1200" b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32%</a:t>
                      </a:r>
                      <a:endParaRPr lang="ko-KR" altLang="en-US" sz="1200" b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9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중급기술자</a:t>
                      </a:r>
                      <a:endParaRPr lang="ko-KR" altLang="en-US" sz="1200" b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20</a:t>
                      </a:r>
                      <a:endParaRPr lang="ko-KR" altLang="en-US" sz="1200" b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24%</a:t>
                      </a:r>
                      <a:endParaRPr lang="ko-KR" altLang="en-US" sz="1200" b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9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초급기술자</a:t>
                      </a:r>
                      <a:endParaRPr lang="ko-KR" altLang="en-US" sz="1200" b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23</a:t>
                      </a:r>
                      <a:endParaRPr lang="ko-KR" altLang="en-US" sz="1200" b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29%</a:t>
                      </a:r>
                      <a:endParaRPr lang="ko-KR" altLang="en-US" sz="1200" b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09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기타</a:t>
                      </a:r>
                      <a:endParaRPr lang="ko-KR" altLang="en-US" sz="1200" b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b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3%</a:t>
                      </a:r>
                      <a:endParaRPr lang="ko-KR" altLang="en-US" sz="1200" b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09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총원</a:t>
                      </a:r>
                      <a:endParaRPr lang="ko-KR" altLang="en-US" sz="1200" b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85</a:t>
                      </a:r>
                      <a:endParaRPr lang="ko-KR" altLang="en-US" sz="1200" b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latin typeface="+mn-ea"/>
                          <a:ea typeface="+mn-ea"/>
                        </a:rPr>
                        <a:t>100%</a:t>
                      </a:r>
                      <a:endParaRPr lang="ko-KR" altLang="en-US" sz="1200" b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74295" marR="74295" marT="37148" marB="37148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7910865" y="1673807"/>
            <a:ext cx="612668" cy="263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854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</a:rPr>
              <a:t>단위 </a:t>
            </a:r>
            <a:r>
              <a:rPr lang="en-US" altLang="ko-KR" sz="854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</a:rPr>
              <a:t>: </a:t>
            </a:r>
            <a:r>
              <a:rPr lang="ko-KR" altLang="en-US" sz="854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</a:rPr>
              <a:t>명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1532286" y="1849327"/>
            <a:ext cx="2300287" cy="1533525"/>
            <a:chOff x="802360" y="2092025"/>
            <a:chExt cx="2831122" cy="1887415"/>
          </a:xfrm>
        </p:grpSpPr>
        <p:grpSp>
          <p:nvGrpSpPr>
            <p:cNvPr id="33" name="그룹 32"/>
            <p:cNvGrpSpPr/>
            <p:nvPr/>
          </p:nvGrpSpPr>
          <p:grpSpPr>
            <a:xfrm>
              <a:off x="802360" y="2092025"/>
              <a:ext cx="2831122" cy="1887415"/>
              <a:chOff x="450751" y="2092026"/>
              <a:chExt cx="2831122" cy="1887415"/>
            </a:xfrm>
          </p:grpSpPr>
          <p:graphicFrame>
            <p:nvGraphicFramePr>
              <p:cNvPr id="36" name="차트 35"/>
              <p:cNvGraphicFramePr/>
              <p:nvPr>
                <p:extLst>
                  <p:ext uri="{D42A27DB-BD31-4B8C-83A1-F6EECF244321}">
                    <p14:modId xmlns:p14="http://schemas.microsoft.com/office/powerpoint/2010/main" val="2317534342"/>
                  </p:ext>
                </p:extLst>
              </p:nvPr>
            </p:nvGraphicFramePr>
            <p:xfrm>
              <a:off x="450751" y="2092026"/>
              <a:ext cx="2831122" cy="188741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37" name="타원 36"/>
              <p:cNvSpPr/>
              <p:nvPr/>
            </p:nvSpPr>
            <p:spPr>
              <a:xfrm>
                <a:off x="1182236" y="2351657"/>
                <a:ext cx="1368152" cy="136815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13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cxnSp>
          <p:nvCxnSpPr>
            <p:cNvPr id="34" name="직선 연결선 33"/>
            <p:cNvCxnSpPr/>
            <p:nvPr/>
          </p:nvCxnSpPr>
          <p:spPr>
            <a:xfrm>
              <a:off x="2475259" y="3632265"/>
              <a:ext cx="93267" cy="213248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V="1">
              <a:off x="2827271" y="2710353"/>
              <a:ext cx="250803" cy="112698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2352855" y="2344918"/>
            <a:ext cx="659156" cy="223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54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중급 이상</a:t>
            </a:r>
            <a:endParaRPr lang="en-US" altLang="ko-KR" sz="854" dirty="0">
              <a:ln>
                <a:solidFill>
                  <a:schemeClr val="tx1">
                    <a:alpha val="0"/>
                  </a:scheme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284454" y="2447593"/>
            <a:ext cx="80983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79</a:t>
            </a:r>
            <a:r>
              <a:rPr lang="en-US" altLang="ko-KR" sz="1463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%</a:t>
            </a:r>
            <a:endParaRPr lang="en-US" altLang="ko-KR" sz="854" dirty="0">
              <a:ln>
                <a:solidFill>
                  <a:schemeClr val="tx1">
                    <a:alpha val="0"/>
                  </a:schemeClr>
                </a:solidFill>
              </a:ln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730129" y="4128527"/>
            <a:ext cx="58507" cy="8896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13">
              <a:ln>
                <a:solidFill>
                  <a:schemeClr val="tx1">
                    <a:alpha val="0"/>
                  </a:schemeClr>
                </a:solidFill>
              </a:ln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070363" y="3657163"/>
            <a:ext cx="58507" cy="137475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13">
              <a:ln>
                <a:solidFill>
                  <a:schemeClr val="tx1">
                    <a:alpha val="0"/>
                  </a:schemeClr>
                </a:solidFill>
              </a:ln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410599" y="4128527"/>
            <a:ext cx="58499" cy="88962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13">
              <a:ln>
                <a:solidFill>
                  <a:schemeClr val="tx1">
                    <a:alpha val="0"/>
                  </a:schemeClr>
                </a:solidFill>
              </a:ln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750834" y="4316077"/>
            <a:ext cx="58507" cy="7020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13">
              <a:ln>
                <a:solidFill>
                  <a:schemeClr val="tx1">
                    <a:alpha val="0"/>
                  </a:schemeClr>
                </a:solidFill>
              </a:ln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091068" y="4747244"/>
            <a:ext cx="53606" cy="27091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13">
              <a:ln>
                <a:solidFill>
                  <a:schemeClr val="tx1">
                    <a:alpha val="0"/>
                  </a:schemeClr>
                </a:solidFill>
              </a:ln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431304" y="4747244"/>
            <a:ext cx="58507" cy="27091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13">
              <a:ln>
                <a:solidFill>
                  <a:schemeClr val="tx1">
                    <a:alpha val="0"/>
                  </a:schemeClr>
                </a:solidFill>
              </a:ln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771537" y="4784129"/>
            <a:ext cx="58500" cy="23402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13">
              <a:ln>
                <a:solidFill>
                  <a:schemeClr val="tx1">
                    <a:alpha val="0"/>
                  </a:schemeClr>
                </a:solidFill>
              </a:ln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574075" y="5032613"/>
            <a:ext cx="370615" cy="204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3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기획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914309" y="5032613"/>
            <a:ext cx="370615" cy="204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3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208056" y="5032613"/>
            <a:ext cx="463588" cy="204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3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디자인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594776" y="5032613"/>
            <a:ext cx="370615" cy="204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3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퍼블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842041" y="5032613"/>
            <a:ext cx="556564" cy="204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3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연구개발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275248" y="5032613"/>
            <a:ext cx="370615" cy="204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3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품질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615484" y="5032613"/>
            <a:ext cx="370615" cy="204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3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947975" y="3436214"/>
            <a:ext cx="303289" cy="204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3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54</a:t>
            </a:r>
            <a:endParaRPr lang="ko-KR" altLang="en-US" sz="731" dirty="0">
              <a:ln>
                <a:solidFill>
                  <a:schemeClr val="tx1">
                    <a:alpha val="0"/>
                  </a:scheme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607738" y="3941506"/>
            <a:ext cx="303289" cy="204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3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26</a:t>
            </a:r>
            <a:endParaRPr lang="ko-KR" altLang="en-US" sz="731">
              <a:ln>
                <a:solidFill>
                  <a:schemeClr val="tx1">
                    <a:alpha val="0"/>
                  </a:scheme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288207" y="3939569"/>
            <a:ext cx="303289" cy="204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3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26</a:t>
            </a:r>
            <a:endParaRPr lang="ko-KR" altLang="en-US" sz="731">
              <a:ln>
                <a:solidFill>
                  <a:schemeClr val="tx1">
                    <a:alpha val="0"/>
                  </a:scheme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628442" y="4128526"/>
            <a:ext cx="303289" cy="204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3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</a:t>
            </a:r>
            <a:endParaRPr lang="ko-KR" altLang="en-US" sz="731">
              <a:ln>
                <a:solidFill>
                  <a:schemeClr val="tx1">
                    <a:alpha val="0"/>
                  </a:scheme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998333" y="4559690"/>
            <a:ext cx="243978" cy="204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3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endParaRPr lang="ko-KR" altLang="en-US" sz="731">
              <a:ln>
                <a:solidFill>
                  <a:schemeClr val="tx1">
                    <a:alpha val="0"/>
                  </a:scheme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338567" y="4559690"/>
            <a:ext cx="243978" cy="204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3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endParaRPr lang="ko-KR" altLang="en-US" sz="731">
              <a:ln>
                <a:solidFill>
                  <a:schemeClr val="tx1">
                    <a:alpha val="0"/>
                  </a:scheme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678803" y="4596578"/>
            <a:ext cx="243978" cy="204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3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endParaRPr lang="ko-KR" altLang="en-US" sz="731">
              <a:ln>
                <a:solidFill>
                  <a:schemeClr val="tx1">
                    <a:alpha val="0"/>
                  </a:scheme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882052" y="1841823"/>
            <a:ext cx="402675" cy="223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54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특급</a:t>
            </a:r>
            <a:endParaRPr lang="en-US" altLang="ko-KR" sz="854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228414" y="2773866"/>
            <a:ext cx="402675" cy="223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54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고급</a:t>
            </a:r>
            <a:endParaRPr lang="en-US" altLang="ko-KR" sz="854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925277" y="3068750"/>
            <a:ext cx="402675" cy="223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54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중급</a:t>
            </a:r>
            <a:endParaRPr lang="en-US" altLang="ko-KR" sz="854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4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851883" y="2021219"/>
            <a:ext cx="402675" cy="223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54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초급</a:t>
            </a:r>
            <a:endParaRPr lang="en-US" altLang="ko-KR" sz="854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1570106" y="5018155"/>
            <a:ext cx="2414058" cy="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5370910" y="5084877"/>
            <a:ext cx="3159351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0" y="821895"/>
            <a:ext cx="688777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7929679" y="6298362"/>
            <a:ext cx="1867755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63" b="1" dirty="0">
                <a:solidFill>
                  <a:schemeClr val="tx2"/>
                </a:solidFill>
                <a:latin typeface="+mn-ea"/>
              </a:rPr>
              <a:t>Passion &amp; Creative</a:t>
            </a:r>
            <a:endParaRPr lang="ko-KR" altLang="en-US" sz="1463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42725" y="560276"/>
            <a:ext cx="293981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smtClean="0">
                <a:latin typeface="+mn-ea"/>
              </a:rPr>
              <a:t>2. Organization</a:t>
            </a:r>
            <a:endParaRPr lang="ko-KR" altLang="en-US" sz="26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97678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289" y="0"/>
            <a:ext cx="6260713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DC70DA9-20BD-464E-8677-B2618AC15BFD}"/>
              </a:ext>
            </a:extLst>
          </p:cNvPr>
          <p:cNvSpPr/>
          <p:nvPr/>
        </p:nvSpPr>
        <p:spPr>
          <a:xfrm>
            <a:off x="5165256" y="1598894"/>
            <a:ext cx="894432" cy="292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275" b="1" dirty="0">
                <a:solidFill>
                  <a:srgbClr val="002060"/>
                </a:solidFill>
                <a:latin typeface="+mn-ea"/>
                <a:cs typeface="Baloo Tamma 2 ExtraBold" panose="03080902040302020200" pitchFamily="66" charset="0"/>
              </a:rPr>
              <a:t>2020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7F6762-4C86-4C99-A0DA-29AD780E788A}"/>
              </a:ext>
            </a:extLst>
          </p:cNvPr>
          <p:cNvSpPr/>
          <p:nvPr/>
        </p:nvSpPr>
        <p:spPr>
          <a:xfrm>
            <a:off x="5993836" y="1640996"/>
            <a:ext cx="3333044" cy="2866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05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LGU+ </a:t>
            </a:r>
            <a:r>
              <a:rPr lang="ko-KR" altLang="en-US" sz="105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알뜰모바일고객센터구축</a:t>
            </a:r>
            <a:endParaRPr lang="en-US" altLang="ko-KR" sz="1050" spc="-4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월컴저축은행  </a:t>
            </a:r>
            <a:r>
              <a:rPr lang="ko-KR" altLang="en-US" sz="1050" spc="-4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웰뱅</a:t>
            </a:r>
            <a:r>
              <a:rPr lang="en-US" altLang="ko-KR" sz="105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3.0</a:t>
            </a:r>
            <a:r>
              <a:rPr lang="ko-KR" altLang="en-US" sz="105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구축</a:t>
            </a:r>
            <a:endParaRPr lang="en-US" altLang="ko-KR" sz="1050" spc="-4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국가평생교육원 </a:t>
            </a:r>
            <a:r>
              <a:rPr lang="en-US" altLang="ko-KR" sz="105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K-</a:t>
            </a:r>
            <a:r>
              <a:rPr lang="en-US" altLang="ko-KR" sz="1050" spc="-4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Mooc</a:t>
            </a:r>
            <a:r>
              <a:rPr lang="en-US" altLang="ko-KR" sz="105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05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재구축</a:t>
            </a:r>
            <a:endParaRPr lang="en-US" altLang="ko-KR" sz="1050" spc="-4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마켓컬리 </a:t>
            </a:r>
            <a:r>
              <a:rPr lang="en-US" altLang="ko-KR" sz="105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PC/Mobile CMS </a:t>
            </a:r>
            <a:r>
              <a:rPr lang="ko-KR" altLang="en-US" sz="105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재구축</a:t>
            </a:r>
            <a:endParaRPr lang="en-US" altLang="ko-KR" sz="1050" spc="-4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전북은행 개인스마트뱅킹시스템구축</a:t>
            </a:r>
            <a:endParaRPr lang="en-US" altLang="ko-KR" sz="1050" spc="-4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한국기업데이터 종합</a:t>
            </a:r>
            <a:r>
              <a:rPr lang="en-US" altLang="ko-KR" sz="105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CB</a:t>
            </a:r>
            <a:r>
              <a:rPr lang="ko-KR" altLang="en-US" sz="105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구축사업</a:t>
            </a:r>
            <a:endParaRPr lang="en-US" altLang="ko-KR" sz="1050" spc="-4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한화손해보험 보험계약 대출시스템 구축</a:t>
            </a:r>
            <a:endParaRPr lang="en-US" altLang="ko-KR" sz="1050" spc="-4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대림카리플렉스 정보시스템 및 기업홈페이지구축</a:t>
            </a:r>
            <a:endParaRPr lang="en-US" altLang="ko-KR" sz="1050" spc="-4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대림</a:t>
            </a:r>
            <a:r>
              <a:rPr lang="en-US" altLang="ko-KR" sz="105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FnC</a:t>
            </a:r>
            <a:r>
              <a:rPr lang="ko-KR" altLang="en-US" sz="105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기업홈페이지구축</a:t>
            </a:r>
            <a:endParaRPr lang="en-US" altLang="ko-KR" sz="1050" spc="-4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롯데멤버스</a:t>
            </a:r>
            <a:r>
              <a:rPr lang="en-US" altLang="ko-KR" sz="105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PG</a:t>
            </a:r>
            <a:r>
              <a:rPr lang="ko-KR" altLang="en-US" sz="105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운영</a:t>
            </a:r>
            <a:endParaRPr lang="en-US" altLang="ko-KR" sz="1050" spc="-4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KEB</a:t>
            </a:r>
            <a:r>
              <a:rPr lang="ko-KR" altLang="en-US" sz="105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하나은행 </a:t>
            </a:r>
            <a:r>
              <a:rPr lang="en-US" altLang="ko-KR" sz="105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1Q CMS </a:t>
            </a:r>
            <a:r>
              <a:rPr lang="ko-KR" altLang="en-US" sz="105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글로벌 사이트 구축</a:t>
            </a:r>
            <a:endParaRPr lang="en-US" altLang="ko-KR" sz="1050" spc="-4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spc="-4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콜뷰티</a:t>
            </a:r>
            <a:r>
              <a:rPr lang="ko-KR" altLang="en-US" sz="105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위치기반 예약</a:t>
            </a:r>
            <a:r>
              <a:rPr lang="en-US" altLang="ko-KR" sz="105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APP </a:t>
            </a:r>
            <a:r>
              <a:rPr lang="ko-KR" altLang="en-US" sz="105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시스템 구축</a:t>
            </a:r>
            <a:endParaRPr lang="en-US" altLang="ko-KR" sz="1050" spc="-4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롯데슈퍼</a:t>
            </a:r>
            <a:r>
              <a:rPr lang="en-US" altLang="ko-KR" sz="105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B2B mall </a:t>
            </a:r>
            <a:r>
              <a:rPr lang="ko-KR" altLang="en-US" sz="105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구축</a:t>
            </a:r>
            <a:endParaRPr lang="en-US" altLang="ko-KR" sz="1050" spc="-4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송산분양형쇼핑몰 구축</a:t>
            </a:r>
            <a:endParaRPr lang="en-US" altLang="ko-KR" sz="1050" spc="-4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CGV  </a:t>
            </a:r>
            <a:r>
              <a:rPr lang="ko-KR" altLang="en-US" sz="105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모바일 현장운영 시스템 </a:t>
            </a:r>
            <a:r>
              <a:rPr lang="en-US" altLang="ko-KR" sz="105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3</a:t>
            </a:r>
            <a:r>
              <a:rPr lang="ko-KR" altLang="en-US" sz="105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차 </a:t>
            </a:r>
            <a:r>
              <a:rPr lang="en-US" altLang="ko-KR" sz="105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(M.O.S)</a:t>
            </a:r>
            <a:endParaRPr lang="ko-KR" altLang="en-US" sz="1050" spc="-4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476D20B-2A2B-4C83-A88D-4C34AD4A2C8C}"/>
              </a:ext>
            </a:extLst>
          </p:cNvPr>
          <p:cNvSpPr/>
          <p:nvPr/>
        </p:nvSpPr>
        <p:spPr>
          <a:xfrm>
            <a:off x="1369222" y="1598894"/>
            <a:ext cx="962132" cy="292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275" b="1" dirty="0">
                <a:solidFill>
                  <a:srgbClr val="002060"/>
                </a:solidFill>
                <a:latin typeface="+mn-ea"/>
                <a:cs typeface="Baloo Tamma 2 ExtraBold" panose="03080902040302020200" pitchFamily="66" charset="0"/>
              </a:rPr>
              <a:t>2021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F57CAD-9087-4B5F-AFEB-311A44D5537B}"/>
              </a:ext>
            </a:extLst>
          </p:cNvPr>
          <p:cNvSpPr/>
          <p:nvPr/>
        </p:nvSpPr>
        <p:spPr>
          <a:xfrm>
            <a:off x="2281269" y="1619055"/>
            <a:ext cx="3032411" cy="20817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050" b="1" spc="-4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롯데멤버스</a:t>
            </a:r>
            <a:r>
              <a:rPr lang="ko-KR" altLang="en-US" sz="1050" b="1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050" b="1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PG</a:t>
            </a:r>
            <a:r>
              <a:rPr lang="ko-KR" altLang="en-US" sz="1050" b="1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운영 및 개발</a:t>
            </a:r>
            <a:endParaRPr lang="en-US" altLang="ko-KR" sz="1050" b="1" spc="-4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b="1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전북은행 </a:t>
            </a:r>
            <a:r>
              <a:rPr lang="ko-KR" altLang="en-US" sz="1050" b="1" spc="-4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스마트뱅킹</a:t>
            </a:r>
            <a:r>
              <a:rPr lang="ko-KR" altLang="en-US" sz="1050" b="1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050" b="1" spc="-4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재구축</a:t>
            </a:r>
            <a:r>
              <a:rPr lang="en-US" altLang="ko-KR" sz="1050" b="1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050" b="1" spc="-4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– </a:t>
            </a:r>
            <a:r>
              <a:rPr lang="ko-KR" altLang="en-US" sz="1050" b="1" spc="-4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구축 중</a:t>
            </a:r>
            <a:endParaRPr lang="en-US" altLang="ko-KR" sz="1050" b="1" spc="-4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KT</a:t>
            </a:r>
            <a:r>
              <a:rPr lang="ko-KR" altLang="en-US" sz="1050" b="1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커머스 </a:t>
            </a:r>
            <a:r>
              <a:rPr lang="en-US" altLang="ko-KR" sz="1050" b="1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ICT</a:t>
            </a:r>
            <a:r>
              <a:rPr lang="ko-KR" altLang="en-US" sz="1050" b="1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자재몰 구축</a:t>
            </a:r>
            <a:endParaRPr lang="en-US" altLang="ko-KR" sz="1050" b="1" spc="-4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50" b="1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KB</a:t>
            </a:r>
            <a:r>
              <a:rPr lang="ko-KR" altLang="en-US" sz="1050" b="1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국민은행 </a:t>
            </a:r>
            <a:r>
              <a:rPr lang="ko-KR" altLang="en-US" sz="1050" b="1" spc="-4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마이데이터</a:t>
            </a:r>
            <a:r>
              <a:rPr lang="ko-KR" altLang="en-US" sz="1050" b="1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플랫폼구축</a:t>
            </a:r>
            <a:endParaRPr lang="en-US" altLang="ko-KR" sz="1050" b="1" spc="-4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b="1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한화손해보험  </a:t>
            </a:r>
            <a:r>
              <a:rPr lang="ko-KR" altLang="en-US" sz="1050" b="1" spc="-4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다이렉트</a:t>
            </a:r>
            <a:r>
              <a:rPr lang="ko-KR" altLang="en-US" sz="1050" b="1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디자인 운영</a:t>
            </a:r>
            <a:endParaRPr lang="en-US" altLang="ko-KR" sz="1050" b="1" spc="-4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b="1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서양몰 개발운영</a:t>
            </a:r>
            <a:endParaRPr lang="en-US" altLang="ko-KR" sz="1050" b="1" spc="-4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b="1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인디에프 브랜드통합 몰 구축</a:t>
            </a:r>
            <a:endParaRPr lang="en-US" altLang="ko-KR" sz="1050" b="1" spc="-4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b="1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인디에프 주문통합 및 </a:t>
            </a:r>
            <a:r>
              <a:rPr lang="en-US" altLang="ko-KR" sz="1050" b="1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CRM</a:t>
            </a:r>
            <a:r>
              <a:rPr lang="ko-KR" altLang="en-US" sz="1050" b="1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구축</a:t>
            </a:r>
            <a:endParaRPr lang="en-US" altLang="ko-KR" sz="1050" b="1" spc="-4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b="1" spc="-4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한화손보</a:t>
            </a:r>
            <a:r>
              <a:rPr lang="ko-KR" altLang="en-US" sz="1050" b="1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050" b="1" spc="-4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카카오기반</a:t>
            </a:r>
            <a:r>
              <a:rPr lang="ko-KR" altLang="en-US" sz="1050" b="1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디지털마케팅 </a:t>
            </a:r>
            <a:r>
              <a:rPr lang="ko-KR" altLang="en-US" sz="1050" b="1" spc="-4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체계구축</a:t>
            </a:r>
            <a:r>
              <a:rPr lang="ko-KR" altLang="en-US" sz="1050" b="1" spc="-4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050" b="1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중</a:t>
            </a:r>
            <a:endParaRPr lang="en-US" altLang="ko-KR" sz="1050" b="1" spc="-4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b="1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제주항공 굿즈몰 구축</a:t>
            </a:r>
            <a:endParaRPr lang="en-US" altLang="ko-KR" sz="1050" b="1" spc="-4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50" b="1" spc="-4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삼성카드몰</a:t>
            </a:r>
            <a:r>
              <a:rPr lang="ko-KR" altLang="en-US" sz="1050" b="1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050" b="1" spc="-4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프로젝트 구축 중</a:t>
            </a:r>
            <a:endParaRPr lang="ko-KR" altLang="en-US" sz="1050" b="1" spc="-4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sz="1050" b="1" spc="-4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sz="1050" b="1" spc="-4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0" y="821895"/>
            <a:ext cx="688777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7929679" y="6298362"/>
            <a:ext cx="1867755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63" b="1" dirty="0">
                <a:solidFill>
                  <a:schemeClr val="tx2"/>
                </a:solidFill>
                <a:latin typeface="+mn-ea"/>
              </a:rPr>
              <a:t>Passion &amp; Creative</a:t>
            </a:r>
            <a:endParaRPr lang="ko-KR" altLang="en-US" sz="1463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2726" y="560276"/>
            <a:ext cx="25068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smtClean="0">
                <a:latin typeface="+mn-ea"/>
              </a:rPr>
              <a:t>3. History</a:t>
            </a:r>
            <a:endParaRPr lang="ko-KR" altLang="en-US" sz="26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63779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289" y="0"/>
            <a:ext cx="6260713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F310C2B-0F48-4D22-AD2F-F7E416261493}"/>
              </a:ext>
            </a:extLst>
          </p:cNvPr>
          <p:cNvSpPr/>
          <p:nvPr/>
        </p:nvSpPr>
        <p:spPr>
          <a:xfrm>
            <a:off x="5180733" y="1622111"/>
            <a:ext cx="807519" cy="292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788" b="1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Baloo Tamma 2 ExtraBold" panose="03080902040302020200" pitchFamily="66" charset="0"/>
              </a:rPr>
              <a:t>2017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8CBD02-15A2-4B03-AF61-0F8746755A82}"/>
              </a:ext>
            </a:extLst>
          </p:cNvPr>
          <p:cNvSpPr/>
          <p:nvPr/>
        </p:nvSpPr>
        <p:spPr>
          <a:xfrm>
            <a:off x="5931922" y="1563605"/>
            <a:ext cx="3222238" cy="2223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경기도 공공보건의료지원단 반응형 웹 구축</a:t>
            </a:r>
            <a:endParaRPr lang="en-US" altLang="ko-KR" sz="900" spc="-41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분당서울대병원 경기권역 심뇌혈관질환센터 반응형 웹 구축</a:t>
            </a:r>
            <a:endParaRPr lang="en-US" altLang="ko-KR" sz="900" spc="-41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SPC </a:t>
            </a:r>
            <a:r>
              <a:rPr lang="ko-KR" altLang="en-US" sz="900" spc="-4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셀렉토리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서비스 운영 유지보수</a:t>
            </a:r>
            <a:endParaRPr lang="en-US" altLang="ko-KR" sz="900" spc="-41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보건복지부 </a:t>
            </a:r>
            <a:r>
              <a:rPr lang="ko-KR" altLang="en-US" sz="900" spc="-4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중앙치매센터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치매국가책임제 반응형 웹 구축</a:t>
            </a:r>
          </a:p>
          <a:p>
            <a:pPr>
              <a:lnSpc>
                <a:spcPct val="150000"/>
              </a:lnSpc>
            </a:pP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미용실 예약 앱 </a:t>
            </a:r>
            <a:r>
              <a:rPr lang="en-US" altLang="ko-KR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(Sky salon) 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</a:t>
            </a:r>
            <a:r>
              <a:rPr lang="en-US" altLang="ko-KR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(Hybrid)</a:t>
            </a:r>
            <a:endParaRPr lang="ko-KR" altLang="en-US" sz="900" spc="-41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국민건강보험공단 보장성강화 반응형 웹 개발</a:t>
            </a:r>
          </a:p>
          <a:p>
            <a:pPr>
              <a:lnSpc>
                <a:spcPct val="150000"/>
              </a:lnSpc>
            </a:pP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신뢰성 바우처 사업신청 </a:t>
            </a:r>
            <a:r>
              <a:rPr lang="ko-KR" altLang="en-US" sz="900" spc="-4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마이크로사이트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개발</a:t>
            </a:r>
          </a:p>
          <a:p>
            <a:pPr>
              <a:lnSpc>
                <a:spcPct val="150000"/>
              </a:lnSpc>
            </a:pP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환경보전협회</a:t>
            </a:r>
            <a:r>
              <a:rPr lang="en-US" altLang="ko-KR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환경교육 포탈 기능개선 및 리뉴얼</a:t>
            </a:r>
          </a:p>
          <a:p>
            <a:pPr>
              <a:lnSpc>
                <a:spcPct val="150000"/>
              </a:lnSpc>
            </a:pP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두산중공업 스마트센서 활용 환경설비점검 앱 개발</a:t>
            </a:r>
          </a:p>
          <a:p>
            <a:pPr>
              <a:lnSpc>
                <a:spcPct val="150000"/>
              </a:lnSpc>
            </a:pP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두산중공업 </a:t>
            </a:r>
            <a:r>
              <a:rPr lang="en-US" altLang="ko-KR" sz="900" spc="-4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mPortal</a:t>
            </a:r>
            <a:r>
              <a:rPr lang="en-US" altLang="ko-KR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</a:t>
            </a:r>
            <a:endParaRPr lang="en-US" altLang="ko-KR" sz="900" spc="-41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spc="-4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나이스페이먼츠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PG 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운영 </a:t>
            </a:r>
            <a:endParaRPr lang="en-US" altLang="ko-KR" sz="900" spc="-41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국민건강보험공단 보험료부가체계개편안 </a:t>
            </a:r>
            <a:r>
              <a:rPr lang="ko-KR" altLang="en-US" sz="900" spc="-4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반응형웹개발</a:t>
            </a:r>
            <a:endParaRPr lang="ko-KR" altLang="en-US" sz="900" spc="-41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900" spc="-41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34B531-AB7A-4A32-AFD7-1BC0304DBD51}"/>
              </a:ext>
            </a:extLst>
          </p:cNvPr>
          <p:cNvSpPr/>
          <p:nvPr/>
        </p:nvSpPr>
        <p:spPr>
          <a:xfrm>
            <a:off x="5180733" y="4380924"/>
            <a:ext cx="807519" cy="292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788" b="1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Baloo Tamma 2 ExtraBold" panose="03080902040302020200" pitchFamily="66" charset="0"/>
              </a:rPr>
              <a:t>2016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FE9DB54-9CC6-4E1A-A1DA-2819E1975E3F}"/>
              </a:ext>
            </a:extLst>
          </p:cNvPr>
          <p:cNvSpPr/>
          <p:nvPr/>
        </p:nvSpPr>
        <p:spPr>
          <a:xfrm>
            <a:off x="5931922" y="4352899"/>
            <a:ext cx="3333998" cy="15952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한솔 </a:t>
            </a:r>
            <a:r>
              <a:rPr lang="ko-KR" altLang="en-US" sz="900" spc="-4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오크밸리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스키강습예약 모바일</a:t>
            </a:r>
            <a:r>
              <a:rPr lang="en-US" altLang="ko-KR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 시스템구축</a:t>
            </a:r>
            <a:endParaRPr lang="en-US" altLang="ko-KR" sz="900" spc="-41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국가보훈처 </a:t>
            </a:r>
            <a:r>
              <a:rPr lang="ko-KR" altLang="en-US" sz="900" spc="-4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나라사랑배움터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900" spc="-4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반응형웹구축</a:t>
            </a:r>
            <a:endParaRPr lang="ko-KR" altLang="en-US" sz="900" spc="-41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국민건강보험공단 홈페이지 운영 용역</a:t>
            </a:r>
          </a:p>
          <a:p>
            <a:pPr>
              <a:lnSpc>
                <a:spcPct val="150000"/>
              </a:lnSpc>
            </a:pP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현대제철 모바일 고객지원 시스템개발 용역</a:t>
            </a:r>
          </a:p>
          <a:p>
            <a:pPr>
              <a:lnSpc>
                <a:spcPct val="150000"/>
              </a:lnSpc>
            </a:pP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셀트리온 웹사이트 개발</a:t>
            </a:r>
          </a:p>
          <a:p>
            <a:pPr>
              <a:lnSpc>
                <a:spcPct val="150000"/>
              </a:lnSpc>
            </a:pPr>
            <a:r>
              <a:rPr lang="ko-KR" altLang="en-US" sz="900" spc="-4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갤럭시아컴즈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모바일 플랫폼 구축 프로젝트 </a:t>
            </a:r>
            <a:r>
              <a:rPr lang="en-US" altLang="ko-KR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(CASHG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앱</a:t>
            </a:r>
            <a:r>
              <a:rPr lang="en-US" altLang="ko-KR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수주</a:t>
            </a:r>
          </a:p>
          <a:p>
            <a:pPr>
              <a:lnSpc>
                <a:spcPct val="150000"/>
              </a:lnSpc>
            </a:pP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롯데백화점 모바일상품권 개발 용역</a:t>
            </a:r>
            <a:endParaRPr lang="en-US" altLang="ko-KR" sz="900" spc="-41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spc="-4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이니시스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KPAY 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</a:t>
            </a:r>
            <a:r>
              <a:rPr lang="en-US" altLang="ko-KR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운영 용역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8565F3-0FA0-4709-BFE9-CD2E1FA89C78}"/>
              </a:ext>
            </a:extLst>
          </p:cNvPr>
          <p:cNvSpPr/>
          <p:nvPr/>
        </p:nvSpPr>
        <p:spPr>
          <a:xfrm>
            <a:off x="1384698" y="1622111"/>
            <a:ext cx="807519" cy="292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788" b="1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Baloo Tamma 2 ExtraBold" panose="03080902040302020200" pitchFamily="66" charset="0"/>
              </a:rPr>
              <a:t>2019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8E08FD-B6B9-4EB2-923C-124128B4F096}"/>
              </a:ext>
            </a:extLst>
          </p:cNvPr>
          <p:cNvSpPr/>
          <p:nvPr/>
        </p:nvSpPr>
        <p:spPr>
          <a:xfrm>
            <a:off x="2126159" y="1588098"/>
            <a:ext cx="3051734" cy="1715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저축은행중앙회 </a:t>
            </a:r>
            <a:r>
              <a:rPr lang="ko-KR" altLang="en-US" sz="900" spc="-4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금융소비자포탈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구축</a:t>
            </a:r>
            <a:endParaRPr lang="en-US" altLang="ko-KR" sz="900" spc="-41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제로페이 온라인 상품권결제 시스템</a:t>
            </a:r>
          </a:p>
          <a:p>
            <a:pPr>
              <a:lnSpc>
                <a:spcPct val="150000"/>
              </a:lnSpc>
            </a:pP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저축은행 디지털 뱅킹 시스템 오픈</a:t>
            </a:r>
          </a:p>
          <a:p>
            <a:pPr>
              <a:lnSpc>
                <a:spcPct val="150000"/>
              </a:lnSpc>
            </a:pPr>
            <a:r>
              <a:rPr lang="en-US" altLang="ko-KR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SKT T smart safe 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리뉴얼 개발 </a:t>
            </a:r>
            <a:r>
              <a:rPr lang="en-US" altLang="ko-KR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(UX/UI)</a:t>
            </a:r>
            <a:endParaRPr lang="ko-KR" altLang="en-US" sz="900" spc="-41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UX/UI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전문 자회사 ㈜</a:t>
            </a:r>
            <a:r>
              <a:rPr lang="ko-KR" altLang="en-US" sz="900" spc="-4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시완글로벌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분사</a:t>
            </a:r>
            <a:endParaRPr lang="en-US" altLang="ko-KR" sz="900" spc="-41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스마트공장지원사업 ㈜</a:t>
            </a:r>
            <a:r>
              <a:rPr lang="ko-KR" altLang="en-US" sz="900" spc="-4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퓨엠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M.E.S 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구축</a:t>
            </a:r>
            <a:endParaRPr lang="en-US" altLang="ko-KR" sz="900" spc="-41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CGV  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모바일 현장운영 시스템 </a:t>
            </a:r>
            <a:r>
              <a:rPr lang="en-US" altLang="ko-KR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(M.O.S)</a:t>
            </a:r>
            <a:endParaRPr lang="ko-KR" altLang="en-US" sz="900" spc="-41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KEB 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하나은행 외투법인 맞춤형 </a:t>
            </a:r>
            <a:r>
              <a:rPr lang="en-US" altLang="ko-KR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CMS 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</a:t>
            </a:r>
            <a:endParaRPr lang="en-US" altLang="ko-KR" sz="900" spc="-41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신한카드 </a:t>
            </a:r>
            <a:r>
              <a:rPr lang="ko-KR" altLang="en-US" sz="900" spc="-4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팩토링시스템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운영</a:t>
            </a:r>
          </a:p>
          <a:p>
            <a:pPr>
              <a:lnSpc>
                <a:spcPct val="150000"/>
              </a:lnSpc>
            </a:pPr>
            <a:endParaRPr lang="ko-KR" altLang="en-US" sz="900" spc="-41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31144E3-0CDE-4909-88F1-F523E94D07B5}"/>
              </a:ext>
            </a:extLst>
          </p:cNvPr>
          <p:cNvSpPr/>
          <p:nvPr/>
        </p:nvSpPr>
        <p:spPr>
          <a:xfrm>
            <a:off x="1380468" y="4150649"/>
            <a:ext cx="807519" cy="292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788" b="1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Baloo Tamma 2 ExtraBold" panose="03080902040302020200" pitchFamily="66" charset="0"/>
              </a:rPr>
              <a:t>2018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C6C412-6062-4C9B-8281-1C28B17DEF19}"/>
              </a:ext>
            </a:extLst>
          </p:cNvPr>
          <p:cNvSpPr/>
          <p:nvPr/>
        </p:nvSpPr>
        <p:spPr>
          <a:xfrm>
            <a:off x="2121927" y="4116636"/>
            <a:ext cx="3051734" cy="1715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신세계 이마트 스마트오피스 </a:t>
            </a:r>
            <a:r>
              <a:rPr lang="en-US" altLang="ko-KR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2.0 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구축</a:t>
            </a:r>
            <a:endParaRPr lang="en-US" altLang="ko-KR" sz="900" spc="-41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저축은행중앙회 </a:t>
            </a:r>
            <a:r>
              <a:rPr lang="ko-KR" altLang="en-US" sz="900" spc="-4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디지털뱅킹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시스템 구축</a:t>
            </a:r>
          </a:p>
          <a:p>
            <a:pPr>
              <a:lnSpc>
                <a:spcPct val="150000"/>
              </a:lnSpc>
            </a:pPr>
            <a:r>
              <a:rPr lang="en-US" altLang="ko-KR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SECUI TAC 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 구축</a:t>
            </a:r>
          </a:p>
          <a:p>
            <a:pPr>
              <a:lnSpc>
                <a:spcPct val="150000"/>
              </a:lnSpc>
            </a:pPr>
            <a:r>
              <a:rPr lang="en-US" altLang="ko-KR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SK 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하이닉스 기업문화 사이트 개발</a:t>
            </a:r>
            <a:endParaRPr lang="en-US" altLang="ko-KR" sz="900" spc="-41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CGV 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리서치 포탈 시스템 구축</a:t>
            </a:r>
            <a:endParaRPr lang="en-US" altLang="ko-KR" sz="900" spc="-41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풀무원 샘물 </a:t>
            </a:r>
            <a:r>
              <a:rPr lang="en-US" altLang="ko-KR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FIS Re-build 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</a:t>
            </a:r>
            <a:endParaRPr lang="en-US" altLang="ko-KR" sz="900" spc="-41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CGV 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대용량 쿠폰 발송 시스템 구축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0" y="812856"/>
            <a:ext cx="688777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929679" y="6298362"/>
            <a:ext cx="1867755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63" b="1" dirty="0">
                <a:solidFill>
                  <a:schemeClr val="tx2"/>
                </a:solidFill>
                <a:latin typeface="+mn-ea"/>
              </a:rPr>
              <a:t>Passion &amp; Creative</a:t>
            </a:r>
            <a:endParaRPr lang="ko-KR" altLang="en-US" sz="1463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2726" y="560276"/>
            <a:ext cx="25068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smtClean="0">
                <a:latin typeface="+mn-ea"/>
              </a:rPr>
              <a:t>3. History</a:t>
            </a:r>
            <a:endParaRPr lang="ko-KR" altLang="en-US" sz="26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76732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289" y="0"/>
            <a:ext cx="6260713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84698" y="1614372"/>
            <a:ext cx="807519" cy="292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788" b="1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Baloo Tamma 2 ExtraBold" panose="03080902040302020200" pitchFamily="66" charset="0"/>
              </a:rPr>
              <a:t>2015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126158" y="1580359"/>
            <a:ext cx="3431361" cy="38029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900" spc="-4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대홍기획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900" spc="-4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소셜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900" spc="-4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빅데이터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시스템 구축 개발 용역</a:t>
            </a:r>
          </a:p>
          <a:p>
            <a:pPr>
              <a:lnSpc>
                <a:spcPct val="150000"/>
              </a:lnSpc>
            </a:pPr>
            <a:r>
              <a:rPr lang="ko-KR" altLang="en-US" sz="900" spc="-4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웹표준결제창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부가서비스 추가개발</a:t>
            </a:r>
            <a:r>
              <a:rPr lang="en-US" altLang="ko-KR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</a:t>
            </a:r>
            <a:r>
              <a:rPr lang="ko-KR" altLang="en-US" sz="900" spc="-4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인터파크연동</a:t>
            </a:r>
            <a:r>
              <a:rPr lang="en-US" altLang="ko-KR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)_PAYPOP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개발</a:t>
            </a:r>
            <a:endParaRPr lang="en-US" altLang="ko-KR" sz="900" spc="-4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온라인 법률서비스 웹 개발</a:t>
            </a:r>
          </a:p>
          <a:p>
            <a:pPr>
              <a:lnSpc>
                <a:spcPct val="150000"/>
              </a:lnSpc>
            </a:pPr>
            <a:r>
              <a:rPr lang="en-US" altLang="ko-KR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SK </a:t>
            </a:r>
            <a:r>
              <a:rPr lang="en-US" altLang="ko-KR" sz="900" spc="-4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Hy</a:t>
            </a:r>
            <a:r>
              <a:rPr lang="en-US" altLang="ko-KR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'15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년 </a:t>
            </a:r>
            <a:r>
              <a:rPr lang="en-US" altLang="ko-KR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Biz Plus </a:t>
            </a:r>
            <a:r>
              <a:rPr lang="ko-KR" altLang="en-US" sz="900" spc="-4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상품화체계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프로세스 개선 구축 개발 용역</a:t>
            </a:r>
          </a:p>
          <a:p>
            <a:pPr>
              <a:lnSpc>
                <a:spcPct val="150000"/>
              </a:lnSpc>
            </a:pP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국회의원 김성태 홈페이지 개발</a:t>
            </a:r>
            <a:endParaRPr lang="en-US" altLang="ko-KR" sz="900" spc="-4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4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대 사회보험료 </a:t>
            </a:r>
            <a:r>
              <a:rPr lang="ko-KR" altLang="en-US" sz="900" spc="-4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연체금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일할 계산 관련 통합징수정보시스템 용역</a:t>
            </a:r>
          </a:p>
          <a:p>
            <a:pPr>
              <a:lnSpc>
                <a:spcPct val="150000"/>
              </a:lnSpc>
            </a:pP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한솔 </a:t>
            </a:r>
            <a:r>
              <a:rPr lang="ko-KR" altLang="en-US" sz="900" spc="-4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오크밸리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Mobile 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시스템 구축 개발</a:t>
            </a:r>
          </a:p>
          <a:p>
            <a:pPr>
              <a:lnSpc>
                <a:spcPct val="150000"/>
              </a:lnSpc>
            </a:pP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서울상공회의소 </a:t>
            </a:r>
            <a:r>
              <a:rPr lang="ko-KR" altLang="en-US" sz="900" spc="-4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올댓비즈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경영포탈 구축 개발 용역</a:t>
            </a:r>
          </a:p>
          <a:p>
            <a:pPr>
              <a:lnSpc>
                <a:spcPct val="150000"/>
              </a:lnSpc>
            </a:pPr>
            <a:r>
              <a:rPr lang="en-US" altLang="ko-KR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LG U+ </a:t>
            </a:r>
            <a:r>
              <a:rPr lang="ko-KR" altLang="en-US" sz="900" spc="-4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홈판매점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구축 개발</a:t>
            </a:r>
          </a:p>
          <a:p>
            <a:pPr>
              <a:lnSpc>
                <a:spcPct val="150000"/>
              </a:lnSpc>
            </a:pPr>
            <a:r>
              <a:rPr lang="en-US" altLang="ko-KR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LG U+ 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홈 </a:t>
            </a:r>
            <a:r>
              <a:rPr lang="en-US" altLang="ko-KR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IOT 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구축 개발</a:t>
            </a:r>
          </a:p>
          <a:p>
            <a:pPr>
              <a:lnSpc>
                <a:spcPct val="150000"/>
              </a:lnSpc>
            </a:pP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국립국악원 </a:t>
            </a:r>
            <a:r>
              <a:rPr lang="ko-KR" altLang="en-US" sz="900" spc="-4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모바일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웹 개발</a:t>
            </a:r>
          </a:p>
          <a:p>
            <a:pPr>
              <a:lnSpc>
                <a:spcPct val="150000"/>
              </a:lnSpc>
            </a:pP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신세계 간편결제</a:t>
            </a:r>
            <a:r>
              <a:rPr lang="en-US" altLang="ko-KR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(SSG PAY) BackOffice 2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차 개발</a:t>
            </a:r>
          </a:p>
          <a:p>
            <a:pPr>
              <a:lnSpc>
                <a:spcPct val="150000"/>
              </a:lnSpc>
            </a:pPr>
            <a:r>
              <a:rPr lang="en-US" altLang="ko-KR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KB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국민카드 </a:t>
            </a:r>
            <a:r>
              <a:rPr lang="ko-KR" altLang="en-US" sz="900" spc="-4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특화몰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구축 개발</a:t>
            </a:r>
            <a:endParaRPr lang="en-US" altLang="ko-KR" sz="900" spc="-4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900" spc="-4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몬테소리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MOS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구축</a:t>
            </a:r>
          </a:p>
          <a:p>
            <a:pPr>
              <a:lnSpc>
                <a:spcPct val="150000"/>
              </a:lnSpc>
            </a:pPr>
            <a:r>
              <a:rPr lang="en-US" altLang="ko-KR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LG U+ M2 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화장대 사물인터넷 개발</a:t>
            </a:r>
          </a:p>
          <a:p>
            <a:pPr>
              <a:lnSpc>
                <a:spcPct val="150000"/>
              </a:lnSpc>
            </a:pP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홈</a:t>
            </a:r>
            <a:r>
              <a:rPr lang="en-US" altLang="ko-KR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IOT 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구축 개발</a:t>
            </a:r>
          </a:p>
          <a:p>
            <a:pPr>
              <a:lnSpc>
                <a:spcPct val="150000"/>
              </a:lnSpc>
            </a:pP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신세계 간편결제</a:t>
            </a:r>
            <a:r>
              <a:rPr lang="en-US" altLang="ko-KR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(SSG PAY) 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개발</a:t>
            </a:r>
            <a:endParaRPr lang="en-US" altLang="ko-KR" sz="900" spc="-4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현대자동차 글로벌 </a:t>
            </a:r>
            <a:r>
              <a:rPr lang="ko-KR" altLang="en-US" sz="900" spc="-4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모바일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표준 시스템 개발</a:t>
            </a:r>
            <a:endParaRPr lang="en-US" altLang="ko-KR" sz="900" spc="-4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다우 </a:t>
            </a:r>
            <a:r>
              <a:rPr lang="ko-KR" altLang="en-US" sz="900" spc="-4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인큐브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900" spc="-4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이러닝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사이트 개발</a:t>
            </a:r>
          </a:p>
          <a:p>
            <a:pPr>
              <a:lnSpc>
                <a:spcPct val="150000"/>
              </a:lnSpc>
            </a:pPr>
            <a:r>
              <a:rPr lang="ko-KR" altLang="en-US" sz="900" spc="-4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스파이더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웹 발주 시스템 개발</a:t>
            </a:r>
          </a:p>
          <a:p>
            <a:pPr>
              <a:lnSpc>
                <a:spcPct val="150000"/>
              </a:lnSpc>
            </a:pPr>
            <a:r>
              <a:rPr lang="en-US" altLang="ko-KR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KB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라이프플라자 </a:t>
            </a:r>
            <a:r>
              <a:rPr lang="ko-KR" altLang="en-US" sz="900" spc="-4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리뉴얼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프로젝트</a:t>
            </a:r>
            <a:endParaRPr lang="en-US" altLang="ko-KR" sz="900" spc="-4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여권통합관리시스템 관리 구축 개발</a:t>
            </a:r>
            <a:endParaRPr lang="en-US" altLang="ko-KR" sz="900" spc="-4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sz="900" spc="-4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sz="900" spc="-4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739533" y="1614372"/>
            <a:ext cx="807519" cy="292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788" b="1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Baloo Tamma 2 ExtraBold" panose="03080902040302020200" pitchFamily="66" charset="0"/>
              </a:rPr>
              <a:t>2014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490722" y="1555866"/>
            <a:ext cx="2792118" cy="38614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생산 </a:t>
            </a:r>
            <a:r>
              <a:rPr lang="en-US" altLang="ko-KR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SCM </a:t>
            </a:r>
            <a:r>
              <a:rPr lang="ko-KR" altLang="en-US" sz="900" spc="-4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모바일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프로젝트 수주</a:t>
            </a:r>
          </a:p>
          <a:p>
            <a:pPr>
              <a:lnSpc>
                <a:spcPct val="150000"/>
              </a:lnSpc>
            </a:pP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전력</a:t>
            </a:r>
            <a:r>
              <a:rPr lang="en-US" altLang="ko-KR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집단</a:t>
            </a:r>
            <a:r>
              <a:rPr lang="en-US" altLang="ko-KR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 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통합운영 지원시스템 구축 프로젝트 수주</a:t>
            </a:r>
            <a:endParaRPr lang="en-US" altLang="ko-KR" sz="900" spc="-41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신세계 통합결제 시스템 구축 프로젝트 수주</a:t>
            </a:r>
          </a:p>
          <a:p>
            <a:pPr>
              <a:lnSpc>
                <a:spcPct val="150000"/>
              </a:lnSpc>
            </a:pPr>
            <a:r>
              <a:rPr lang="en-US" altLang="ko-KR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MSP C&amp;S 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홈페이지 개발 프로젝트 수주</a:t>
            </a:r>
          </a:p>
          <a:p>
            <a:pPr>
              <a:lnSpc>
                <a:spcPct val="150000"/>
              </a:lnSpc>
            </a:pPr>
            <a:r>
              <a:rPr lang="ko-KR" altLang="en-US" sz="900" spc="-4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스파이더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발주 시스템 개발 프로젝트 수주</a:t>
            </a:r>
          </a:p>
          <a:p>
            <a:pPr>
              <a:lnSpc>
                <a:spcPct val="150000"/>
              </a:lnSpc>
            </a:pPr>
            <a:r>
              <a:rPr lang="en-US" altLang="ko-KR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My Health Up 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프로젝트 수주</a:t>
            </a:r>
          </a:p>
          <a:p>
            <a:pPr>
              <a:lnSpc>
                <a:spcPct val="150000"/>
              </a:lnSpc>
            </a:pP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동원산업 </a:t>
            </a:r>
            <a:r>
              <a:rPr lang="ko-KR" altLang="en-US" sz="900" spc="-4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미디팟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플레이어 개발 프로젝트 수주</a:t>
            </a:r>
          </a:p>
          <a:p>
            <a:pPr>
              <a:lnSpc>
                <a:spcPct val="150000"/>
              </a:lnSpc>
            </a:pP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유가정보관리 개발 프로젝트 수주</a:t>
            </a:r>
          </a:p>
          <a:p>
            <a:pPr>
              <a:lnSpc>
                <a:spcPct val="150000"/>
              </a:lnSpc>
            </a:pPr>
            <a:r>
              <a:rPr lang="en-US" altLang="ko-KR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SD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재고조회 어플리케이션 개발 프로젝트 수주</a:t>
            </a:r>
          </a:p>
          <a:p>
            <a:pPr>
              <a:lnSpc>
                <a:spcPct val="150000"/>
              </a:lnSpc>
            </a:pPr>
            <a:r>
              <a:rPr lang="en-US" altLang="ko-KR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IPCAM 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프로젝트 수주</a:t>
            </a:r>
          </a:p>
          <a:p>
            <a:pPr>
              <a:lnSpc>
                <a:spcPct val="150000"/>
              </a:lnSpc>
            </a:pPr>
            <a:r>
              <a:rPr lang="en-US" altLang="ko-KR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LG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전자 </a:t>
            </a:r>
            <a:r>
              <a:rPr lang="en-US" altLang="ko-KR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Kids Band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구축 프로젝트 수주</a:t>
            </a:r>
          </a:p>
          <a:p>
            <a:pPr>
              <a:lnSpc>
                <a:spcPct val="150000"/>
              </a:lnSpc>
            </a:pPr>
            <a:r>
              <a:rPr lang="ko-KR" altLang="en-US" sz="900" spc="-4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삼성전자샤이니지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구축 프로젝트 수주</a:t>
            </a:r>
          </a:p>
          <a:p>
            <a:pPr>
              <a:lnSpc>
                <a:spcPct val="150000"/>
              </a:lnSpc>
            </a:pPr>
            <a:r>
              <a:rPr lang="ko-KR" altLang="en-US" sz="900" spc="-4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하나캐피탈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SM 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수주</a:t>
            </a:r>
          </a:p>
          <a:p>
            <a:pPr>
              <a:lnSpc>
                <a:spcPct val="150000"/>
              </a:lnSpc>
            </a:pPr>
            <a:r>
              <a:rPr lang="ko-KR" altLang="en-US" sz="900" spc="-4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그랜드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호텔 </a:t>
            </a:r>
            <a:r>
              <a:rPr lang="ko-KR" altLang="en-US" sz="900" spc="-4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면세몰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구축 프로젝트 수주</a:t>
            </a:r>
          </a:p>
          <a:p>
            <a:pPr>
              <a:lnSpc>
                <a:spcPct val="150000"/>
              </a:lnSpc>
            </a:pPr>
            <a:r>
              <a:rPr lang="ko-KR" altLang="en-US" sz="900" spc="-4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신한카드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자사 가맹점 고도화 프로젝트 수주</a:t>
            </a:r>
          </a:p>
          <a:p>
            <a:pPr>
              <a:lnSpc>
                <a:spcPct val="150000"/>
              </a:lnSpc>
            </a:pPr>
            <a:r>
              <a:rPr lang="en-US" altLang="ko-KR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NS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홈쇼핑 차세대 구축 프로젝트 수주</a:t>
            </a:r>
          </a:p>
          <a:p>
            <a:pPr>
              <a:lnSpc>
                <a:spcPct val="150000"/>
              </a:lnSpc>
            </a:pP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현대백화점 홈페이지 </a:t>
            </a:r>
            <a:r>
              <a:rPr lang="ko-KR" altLang="en-US" sz="900" spc="-4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리뉴얼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프로젝트 수주</a:t>
            </a:r>
          </a:p>
          <a:p>
            <a:pPr>
              <a:lnSpc>
                <a:spcPct val="150000"/>
              </a:lnSpc>
            </a:pPr>
            <a:r>
              <a:rPr lang="en-US" altLang="ko-KR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</a:t>
            </a:r>
            <a:r>
              <a:rPr lang="en-US" altLang="ko-KR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동원 산업 </a:t>
            </a:r>
            <a:r>
              <a:rPr lang="ko-KR" altLang="en-US" sz="900" spc="-4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모바일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개발 프로젝트 수주</a:t>
            </a:r>
          </a:p>
          <a:p>
            <a:pPr>
              <a:lnSpc>
                <a:spcPct val="150000"/>
              </a:lnSpc>
            </a:pP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삼성전자 디지털 </a:t>
            </a:r>
            <a:r>
              <a:rPr lang="ko-KR" altLang="en-US" sz="900" spc="-4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사이니지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프로젝트 수주</a:t>
            </a:r>
          </a:p>
          <a:p>
            <a:pPr>
              <a:lnSpc>
                <a:spcPct val="150000"/>
              </a:lnSpc>
            </a:pP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양천구청 </a:t>
            </a:r>
            <a:r>
              <a:rPr lang="en-US" altLang="ko-KR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SM 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수주</a:t>
            </a:r>
          </a:p>
          <a:p>
            <a:pPr>
              <a:lnSpc>
                <a:spcPct val="150000"/>
              </a:lnSpc>
            </a:pP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동원산업 </a:t>
            </a:r>
            <a:r>
              <a:rPr lang="en-US" altLang="ko-KR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SM 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수주</a:t>
            </a:r>
          </a:p>
          <a:p>
            <a:pPr>
              <a:lnSpc>
                <a:spcPct val="150000"/>
              </a:lnSpc>
            </a:pPr>
            <a:r>
              <a:rPr lang="en-US" altLang="ko-KR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</a:t>
            </a:r>
            <a:r>
              <a:rPr lang="en-US" altLang="ko-KR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900" spc="-4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시완커뮤니케이션즈 </a:t>
            </a:r>
            <a:r>
              <a:rPr lang="ko-KR" altLang="en-US" sz="900" spc="-4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재창업</a:t>
            </a:r>
            <a:endParaRPr lang="en-US" altLang="ko-KR" sz="900" spc="-41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900" spc="-41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812856"/>
            <a:ext cx="688777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7929679" y="6298362"/>
            <a:ext cx="1867755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63" b="1" dirty="0">
                <a:solidFill>
                  <a:schemeClr val="tx2"/>
                </a:solidFill>
                <a:latin typeface="+mn-ea"/>
              </a:rPr>
              <a:t>Passion &amp; Creative</a:t>
            </a:r>
            <a:endParaRPr lang="ko-KR" altLang="en-US" sz="1463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2726" y="560276"/>
            <a:ext cx="25068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smtClean="0">
                <a:latin typeface="+mn-ea"/>
              </a:rPr>
              <a:t>3. History</a:t>
            </a:r>
            <a:endParaRPr lang="ko-KR" altLang="en-US" sz="26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5838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743</TotalTime>
  <Words>1618</Words>
  <Application>Microsoft Office PowerPoint</Application>
  <PresentationFormat>A4 용지(210x297mm)</PresentationFormat>
  <Paragraphs>603</Paragraphs>
  <Slides>37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9" baseType="lpstr">
      <vt:lpstr>Baloo Tamma 2 ExtraBold</vt:lpstr>
      <vt:lpstr>Baloo Tamma 2 Medium</vt:lpstr>
      <vt:lpstr>Baloo Tamma 2 SemiBold</vt:lpstr>
      <vt:lpstr>나눔바른고딕</vt:lpstr>
      <vt:lpstr>나눔스퀘어</vt:lpstr>
      <vt:lpstr>나눔스퀘어 Bold</vt:lpstr>
      <vt:lpstr>나눔스퀘어 ExtraBold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이병진</dc:creator>
  <cp:lastModifiedBy>이병진</cp:lastModifiedBy>
  <cp:revision>87</cp:revision>
  <dcterms:created xsi:type="dcterms:W3CDTF">2021-09-13T05:43:12Z</dcterms:created>
  <dcterms:modified xsi:type="dcterms:W3CDTF">2021-09-30T07:56:30Z</dcterms:modified>
</cp:coreProperties>
</file>